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6" r:id="rId5"/>
    <p:sldId id="346" r:id="rId6"/>
    <p:sldId id="347" r:id="rId7"/>
    <p:sldId id="351" r:id="rId8"/>
    <p:sldId id="352" r:id="rId9"/>
    <p:sldId id="356" r:id="rId10"/>
    <p:sldId id="354" r:id="rId11"/>
    <p:sldId id="355" r:id="rId12"/>
    <p:sldId id="345" r:id="rId13"/>
    <p:sldId id="319" r:id="rId14"/>
    <p:sldId id="315" r:id="rId15"/>
    <p:sldId id="316" r:id="rId16"/>
    <p:sldId id="317" r:id="rId17"/>
    <p:sldId id="318" r:id="rId18"/>
    <p:sldId id="321" r:id="rId19"/>
    <p:sldId id="322" r:id="rId20"/>
    <p:sldId id="325" r:id="rId21"/>
    <p:sldId id="323" r:id="rId22"/>
    <p:sldId id="324" r:id="rId23"/>
    <p:sldId id="326" r:id="rId24"/>
    <p:sldId id="327" r:id="rId25"/>
    <p:sldId id="328" r:id="rId26"/>
    <p:sldId id="329" r:id="rId27"/>
    <p:sldId id="330" r:id="rId28"/>
    <p:sldId id="331" r:id="rId29"/>
    <p:sldId id="332" r:id="rId30"/>
    <p:sldId id="333" r:id="rId31"/>
    <p:sldId id="335" r:id="rId32"/>
    <p:sldId id="337" r:id="rId33"/>
    <p:sldId id="338" r:id="rId34"/>
    <p:sldId id="339" r:id="rId35"/>
    <p:sldId id="276" r:id="rId36"/>
    <p:sldId id="277"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012"/>
    <a:srgbClr val="551D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3883" autoAdjust="0"/>
  </p:normalViewPr>
  <p:slideViewPr>
    <p:cSldViewPr snapToGrid="0" snapToObjects="1">
      <p:cViewPr varScale="1">
        <p:scale>
          <a:sx n="164" d="100"/>
          <a:sy n="164" d="100"/>
        </p:scale>
        <p:origin x="162"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71" tIns="46586" rIns="93171" bIns="46586" rtlCol="0"/>
          <a:lstStyle>
            <a:lvl1pPr algn="r">
              <a:defRPr sz="1200"/>
            </a:lvl1pPr>
          </a:lstStyle>
          <a:p>
            <a:fld id="{B85EEC92-B7B0-444A-B86F-F65129CFC3EA}" type="datetimeFigureOut">
              <a:rPr lang="en-US" smtClean="0"/>
              <a:t>10/3/2024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3171" tIns="46586" rIns="93171" bIns="46586" rtlCol="0" anchor="b"/>
          <a:lstStyle>
            <a:lvl1pPr algn="r">
              <a:defRPr sz="1200"/>
            </a:lvl1pPr>
          </a:lstStyle>
          <a:p>
            <a:fld id="{3316A6C4-6312-42BD-A133-0BF6626EAB01}" type="slidenum">
              <a:rPr lang="en-US" smtClean="0"/>
              <a:t>‹#›</a:t>
            </a:fld>
            <a:endParaRPr lang="en-US"/>
          </a:p>
        </p:txBody>
      </p:sp>
    </p:spTree>
    <p:extLst>
      <p:ext uri="{BB962C8B-B14F-4D97-AF65-F5344CB8AC3E}">
        <p14:creationId xmlns:p14="http://schemas.microsoft.com/office/powerpoint/2010/main" val="386709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35" tIns="45718" rIns="91435" bIns="45718" rtlCol="0"/>
          <a:lstStyle>
            <a:lvl1pPr algn="r">
              <a:defRPr sz="1200"/>
            </a:lvl1pPr>
          </a:lstStyle>
          <a:p>
            <a:fld id="{3DAEA936-B20F-4A48-AF2A-7F392735632E}" type="datetimeFigureOut">
              <a:rPr lang="en-US" smtClean="0"/>
              <a:t>10/3/2024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6725"/>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6725"/>
          </a:xfrm>
          <a:prstGeom prst="rect">
            <a:avLst/>
          </a:prstGeom>
        </p:spPr>
        <p:txBody>
          <a:bodyPr vert="horz" lIns="91435" tIns="45718" rIns="91435" bIns="45718" rtlCol="0" anchor="b"/>
          <a:lstStyle>
            <a:lvl1pPr algn="r">
              <a:defRPr sz="1200"/>
            </a:lvl1pPr>
          </a:lstStyle>
          <a:p>
            <a:fld id="{F3879511-4293-4A21-B691-65E168AE63B3}" type="slidenum">
              <a:rPr lang="en-US" smtClean="0"/>
              <a:t>‹#›</a:t>
            </a:fld>
            <a:endParaRPr lang="en-US"/>
          </a:p>
        </p:txBody>
      </p:sp>
    </p:spTree>
    <p:extLst>
      <p:ext uri="{BB962C8B-B14F-4D97-AF65-F5344CB8AC3E}">
        <p14:creationId xmlns:p14="http://schemas.microsoft.com/office/powerpoint/2010/main" val="175023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F9F3-CEF8-A14F-BD38-4C07D6DB74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D0AB38-36FA-4446-91FE-5B98FD906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0E852-16EB-4E47-BD64-43F73E31E3EB}"/>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5" name="Footer Placeholder 4">
            <a:extLst>
              <a:ext uri="{FF2B5EF4-FFF2-40B4-BE49-F238E27FC236}">
                <a16:creationId xmlns:a16="http://schemas.microsoft.com/office/drawing/2014/main" id="{20DE3B2B-6C3C-D54A-9C64-ECE4654EB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0D89B-DBE7-B949-8F53-D09554D82FD3}"/>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367408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5794-CD35-0D41-94A7-45C9890AA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91BAAD-0DD7-B04B-9010-E1A10C80D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F6695-1944-7942-94EF-07F34C1B060C}"/>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5" name="Footer Placeholder 4">
            <a:extLst>
              <a:ext uri="{FF2B5EF4-FFF2-40B4-BE49-F238E27FC236}">
                <a16:creationId xmlns:a16="http://schemas.microsoft.com/office/drawing/2014/main" id="{531466D0-95B8-024B-92E6-E1655CEAC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2C81A-D20C-3C4B-ABC0-CCCF944D8845}"/>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103644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D351B7-FAA0-654E-8313-889D65A5B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518D9-FA61-1440-997D-B5C67F3CA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35999-7F3A-A94C-91E6-CC22F9461B76}"/>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5" name="Footer Placeholder 4">
            <a:extLst>
              <a:ext uri="{FF2B5EF4-FFF2-40B4-BE49-F238E27FC236}">
                <a16:creationId xmlns:a16="http://schemas.microsoft.com/office/drawing/2014/main" id="{5F6FB646-BACB-0543-AD8B-47AF632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CBF80-D771-0947-AA2C-2E0D9D6586AD}"/>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214910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B5E4-AFDD-8B4D-A466-6847D0AC4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1D382-00EA-B544-AAC7-0DE140694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D8341-64E0-4941-98AE-C29557BCFD7F}"/>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5" name="Footer Placeholder 4">
            <a:extLst>
              <a:ext uri="{FF2B5EF4-FFF2-40B4-BE49-F238E27FC236}">
                <a16:creationId xmlns:a16="http://schemas.microsoft.com/office/drawing/2014/main" id="{F0FC0DBA-799A-5A4F-B187-34136506A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C52A2-0E32-AA48-A748-EA0DF98097F5}"/>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72844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9257-DE73-764A-B708-14D4AC494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AE525-C3AE-2944-8F3C-3138EC4A2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8620E-9615-BE44-9F8E-EEA370220CDF}"/>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5" name="Footer Placeholder 4">
            <a:extLst>
              <a:ext uri="{FF2B5EF4-FFF2-40B4-BE49-F238E27FC236}">
                <a16:creationId xmlns:a16="http://schemas.microsoft.com/office/drawing/2014/main" id="{996F6AEB-2F5C-FC40-AB46-9F91E02DA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2D6F8-6D94-6D46-A49F-7D4B931BD64E}"/>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96716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6014-8816-8745-A55F-9530842FD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9EB6E-ED97-424A-9A1A-31E8180E9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6E357-1AB4-6341-9A68-CB68337C41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455FB-F251-2746-96F1-9DF3A72A9A58}"/>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6" name="Footer Placeholder 5">
            <a:extLst>
              <a:ext uri="{FF2B5EF4-FFF2-40B4-BE49-F238E27FC236}">
                <a16:creationId xmlns:a16="http://schemas.microsoft.com/office/drawing/2014/main" id="{6DA2B5B6-1684-9342-A352-3E88BFF54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3F2E8-6F31-A840-AF95-A9071B8B8E58}"/>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314501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BC1B-7B8E-3A4A-AEFB-73AB5A280D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9EBC59-32EC-5144-A031-F854DC222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7406A-4AB7-B64D-B4DE-16CED3959F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F4807-A719-9B44-A55F-052C7B907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7B5F9-BA93-A24A-AAFC-5B50E3E49C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8EE85-29F1-4B4E-A89F-E16BB63EC3C9}"/>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8" name="Footer Placeholder 7">
            <a:extLst>
              <a:ext uri="{FF2B5EF4-FFF2-40B4-BE49-F238E27FC236}">
                <a16:creationId xmlns:a16="http://schemas.microsoft.com/office/drawing/2014/main" id="{5EA3CDC2-4062-8840-BAA0-8A9E018579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7994AE-2650-2348-85E5-88596A2C9645}"/>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1430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4DF8-E6D6-E043-A1E0-6331E5484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1B9235-5B4C-F541-9419-80F991F77795}"/>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4" name="Footer Placeholder 3">
            <a:extLst>
              <a:ext uri="{FF2B5EF4-FFF2-40B4-BE49-F238E27FC236}">
                <a16:creationId xmlns:a16="http://schemas.microsoft.com/office/drawing/2014/main" id="{7459F00B-C4F0-3746-8CC5-72DCBEBE9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4444E-5D40-8242-A530-74EDC79FFA13}"/>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402324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463ACF-18EB-C346-A258-4A00A64314AD}"/>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3" name="Footer Placeholder 2">
            <a:extLst>
              <a:ext uri="{FF2B5EF4-FFF2-40B4-BE49-F238E27FC236}">
                <a16:creationId xmlns:a16="http://schemas.microsoft.com/office/drawing/2014/main" id="{631E010C-4A39-7A4A-B01B-AA8A0BB2E6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EFFC54-871F-8646-93BA-592883D615F4}"/>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227947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5A86-CCB6-5147-AA22-7E9CA75A17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FA783-20AC-2449-A3B7-D503AC153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B61B8-9DC0-B44A-A87A-76B8BE0DC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45E9C-71FE-EF4C-B324-37EFD975AA2D}"/>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6" name="Footer Placeholder 5">
            <a:extLst>
              <a:ext uri="{FF2B5EF4-FFF2-40B4-BE49-F238E27FC236}">
                <a16:creationId xmlns:a16="http://schemas.microsoft.com/office/drawing/2014/main" id="{3EA58BCE-7375-5E45-B5F3-36E7EC3CB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34CF5-0B7D-3549-97B2-7B18770C372A}"/>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384077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374B-D8FB-C841-AB5D-CC2923260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4AFA74-387B-D04A-B3E4-843A0E139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A3FFF-87D5-8C41-ACB4-D994EA46A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C1BC2-8359-B64A-9083-E6830E465F28}"/>
              </a:ext>
            </a:extLst>
          </p:cNvPr>
          <p:cNvSpPr>
            <a:spLocks noGrp="1"/>
          </p:cNvSpPr>
          <p:nvPr>
            <p:ph type="dt" sz="half" idx="10"/>
          </p:nvPr>
        </p:nvSpPr>
        <p:spPr/>
        <p:txBody>
          <a:bodyPr/>
          <a:lstStyle/>
          <a:p>
            <a:fld id="{4EE271DD-1018-0149-BAA7-299A65A7AEF3}" type="datetimeFigureOut">
              <a:rPr lang="en-US" smtClean="0"/>
              <a:t>10/3/2024</a:t>
            </a:fld>
            <a:endParaRPr lang="en-US"/>
          </a:p>
        </p:txBody>
      </p:sp>
      <p:sp>
        <p:nvSpPr>
          <p:cNvPr id="6" name="Footer Placeholder 5">
            <a:extLst>
              <a:ext uri="{FF2B5EF4-FFF2-40B4-BE49-F238E27FC236}">
                <a16:creationId xmlns:a16="http://schemas.microsoft.com/office/drawing/2014/main" id="{63613790-C045-C74B-B600-D0D04D2DE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00E7F-EE7A-BB43-BA91-460F5A5F990A}"/>
              </a:ext>
            </a:extLst>
          </p:cNvPr>
          <p:cNvSpPr>
            <a:spLocks noGrp="1"/>
          </p:cNvSpPr>
          <p:nvPr>
            <p:ph type="sldNum" sz="quarter" idx="12"/>
          </p:nvPr>
        </p:nvSpPr>
        <p:spPr/>
        <p:txBody>
          <a:bodyPr/>
          <a:lstStyle/>
          <a:p>
            <a:fld id="{416C1F05-961F-8C47-B918-F8C45B064A4F}" type="slidenum">
              <a:rPr lang="en-US" smtClean="0"/>
              <a:t>‹#›</a:t>
            </a:fld>
            <a:endParaRPr lang="en-US"/>
          </a:p>
        </p:txBody>
      </p:sp>
    </p:spTree>
    <p:extLst>
      <p:ext uri="{BB962C8B-B14F-4D97-AF65-F5344CB8AC3E}">
        <p14:creationId xmlns:p14="http://schemas.microsoft.com/office/powerpoint/2010/main" val="369465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0B504-ADA7-854B-A243-3D16076CF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AB9F3-0F2E-E748-BE12-52EA6B96C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6B79C-1D47-EA47-AA02-620F027B5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271DD-1018-0149-BAA7-299A65A7AEF3}" type="datetimeFigureOut">
              <a:rPr lang="en-US" smtClean="0"/>
              <a:t>10/3/2024</a:t>
            </a:fld>
            <a:endParaRPr lang="en-US"/>
          </a:p>
        </p:txBody>
      </p:sp>
      <p:sp>
        <p:nvSpPr>
          <p:cNvPr id="5" name="Footer Placeholder 4">
            <a:extLst>
              <a:ext uri="{FF2B5EF4-FFF2-40B4-BE49-F238E27FC236}">
                <a16:creationId xmlns:a16="http://schemas.microsoft.com/office/drawing/2014/main" id="{47C2634E-E15F-5149-9204-97B756E53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9B7A47-1A3E-4A48-921A-165E474DD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1F05-961F-8C47-B918-F8C45B064A4F}" type="slidenum">
              <a:rPr lang="en-US" smtClean="0"/>
              <a:t>‹#›</a:t>
            </a:fld>
            <a:endParaRPr lang="en-US"/>
          </a:p>
        </p:txBody>
      </p:sp>
    </p:spTree>
    <p:extLst>
      <p:ext uri="{BB962C8B-B14F-4D97-AF65-F5344CB8AC3E}">
        <p14:creationId xmlns:p14="http://schemas.microsoft.com/office/powerpoint/2010/main" val="137567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hyperlink" Target="https://analytics.wtamu.edu/improvement/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jhampton@wtamu.edu" TargetMode="Externa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mailto:dstroud@wtamu.edu" TargetMode="Externa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EDC278-0E4B-7E40-A3ED-34498A47BD6D}"/>
              </a:ext>
            </a:extLst>
          </p:cNvPr>
          <p:cNvSpPr>
            <a:spLocks noGrp="1"/>
          </p:cNvSpPr>
          <p:nvPr>
            <p:ph type="subTitle" idx="1"/>
          </p:nvPr>
        </p:nvSpPr>
        <p:spPr>
          <a:xfrm>
            <a:off x="1524000" y="2370280"/>
            <a:ext cx="9144000" cy="1655762"/>
          </a:xfrm>
        </p:spPr>
        <p:txBody>
          <a:bodyPr/>
          <a:lstStyle/>
          <a:p>
            <a:r>
              <a:rPr lang="en-US" dirty="0"/>
              <a:t>Subtitle</a:t>
            </a:r>
          </a:p>
        </p:txBody>
      </p:sp>
      <p:sp>
        <p:nvSpPr>
          <p:cNvPr id="6" name="Rectangle 5">
            <a:extLst>
              <a:ext uri="{FF2B5EF4-FFF2-40B4-BE49-F238E27FC236}">
                <a16:creationId xmlns:a16="http://schemas.microsoft.com/office/drawing/2014/main" id="{EE58259A-4ABA-2C49-AE79-F40EA3AB90A7}"/>
              </a:ext>
            </a:extLst>
          </p:cNvPr>
          <p:cNvSpPr/>
          <p:nvPr/>
        </p:nvSpPr>
        <p:spPr>
          <a:xfrm>
            <a:off x="-12358" y="-111210"/>
            <a:ext cx="12204357" cy="6981568"/>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F6C14-BB5D-684F-808B-BB126292E203}"/>
              </a:ext>
            </a:extLst>
          </p:cNvPr>
          <p:cNvSpPr>
            <a:spLocks noGrp="1"/>
          </p:cNvSpPr>
          <p:nvPr>
            <p:ph type="ctrTitle"/>
          </p:nvPr>
        </p:nvSpPr>
        <p:spPr>
          <a:xfrm>
            <a:off x="-12358" y="676164"/>
            <a:ext cx="12191999" cy="2079173"/>
          </a:xfrm>
        </p:spPr>
        <p:txBody>
          <a:bodyPr>
            <a:noAutofit/>
          </a:bodyPr>
          <a:lstStyle/>
          <a:p>
            <a:r>
              <a:rPr lang="en-US" sz="4400" dirty="0">
                <a:solidFill>
                  <a:schemeClr val="bg1"/>
                </a:solidFill>
              </a:rPr>
              <a:t>Intervention and Improvement; Leveraging Feedback-Driven Assessment through Technological Innovations and Other Best Practices</a:t>
            </a:r>
          </a:p>
        </p:txBody>
      </p:sp>
      <p:pic>
        <p:nvPicPr>
          <p:cNvPr id="13" name="Picture 12">
            <a:extLst>
              <a:ext uri="{FF2B5EF4-FFF2-40B4-BE49-F238E27FC236}">
                <a16:creationId xmlns:a16="http://schemas.microsoft.com/office/drawing/2014/main" id="{330D754F-40E5-864F-9B65-30EBEF1F9BFE}"/>
              </a:ext>
            </a:extLst>
          </p:cNvPr>
          <p:cNvPicPr>
            <a:picLocks noChangeAspect="1"/>
          </p:cNvPicPr>
          <p:nvPr/>
        </p:nvPicPr>
        <p:blipFill>
          <a:blip r:embed="rId2"/>
          <a:stretch>
            <a:fillRect/>
          </a:stretch>
        </p:blipFill>
        <p:spPr>
          <a:xfrm>
            <a:off x="3336324" y="5335101"/>
            <a:ext cx="5698523" cy="753921"/>
          </a:xfrm>
          <a:prstGeom prst="rect">
            <a:avLst/>
          </a:prstGeom>
        </p:spPr>
      </p:pic>
      <p:sp>
        <p:nvSpPr>
          <p:cNvPr id="4" name="TextBox 3"/>
          <p:cNvSpPr txBox="1"/>
          <p:nvPr/>
        </p:nvSpPr>
        <p:spPr>
          <a:xfrm>
            <a:off x="2821577" y="3095897"/>
            <a:ext cx="7119257" cy="400110"/>
          </a:xfrm>
          <a:prstGeom prst="rect">
            <a:avLst/>
          </a:prstGeom>
          <a:noFill/>
        </p:spPr>
        <p:txBody>
          <a:bodyPr wrap="square" rtlCol="0">
            <a:spAutoFit/>
          </a:bodyPr>
          <a:lstStyle/>
          <a:p>
            <a:pPr algn="ctr"/>
            <a:r>
              <a:rPr lang="en-US" sz="2000" dirty="0">
                <a:solidFill>
                  <a:schemeClr val="bg1"/>
                </a:solidFill>
              </a:rPr>
              <a:t>Dan Stroud and Jarvis Hampton </a:t>
            </a:r>
          </a:p>
        </p:txBody>
      </p:sp>
    </p:spTree>
    <p:extLst>
      <p:ext uri="{BB962C8B-B14F-4D97-AF65-F5344CB8AC3E}">
        <p14:creationId xmlns:p14="http://schemas.microsoft.com/office/powerpoint/2010/main" val="363720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56544"/>
            <a:ext cx="822717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Evolution of Improvement at West Texas A&amp;M University</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1569660"/>
          </a:xfrm>
          <a:prstGeom prst="rect">
            <a:avLst/>
          </a:prstGeom>
          <a:noFill/>
        </p:spPr>
        <p:txBody>
          <a:bodyPr wrap="square" rtlCol="0">
            <a:spAutoFit/>
          </a:bodyPr>
          <a:lstStyle/>
          <a:p>
            <a:pPr lvl="0"/>
            <a:r>
              <a:rPr lang="en-US" sz="2400" dirty="0"/>
              <a:t>Creation of Buffs Improve Feedback Form</a:t>
            </a:r>
          </a:p>
          <a:p>
            <a:pPr marL="342900" lvl="0" indent="-342900">
              <a:buFont typeface="Arial" panose="020B0604020202020204" pitchFamily="34" charset="0"/>
              <a:buChar char="•"/>
            </a:pPr>
            <a:r>
              <a:rPr lang="en-US" sz="2400" dirty="0"/>
              <a:t>Fillable PDF</a:t>
            </a:r>
          </a:p>
          <a:p>
            <a:pPr marL="342900" lvl="0" indent="-342900">
              <a:buFont typeface="Arial" panose="020B0604020202020204" pitchFamily="34" charset="0"/>
              <a:buChar char="•"/>
            </a:pPr>
            <a:r>
              <a:rPr lang="en-US" sz="2400" dirty="0"/>
              <a:t>Uniform</a:t>
            </a:r>
          </a:p>
          <a:p>
            <a:pPr marL="342900" lvl="0" indent="-342900">
              <a:buFont typeface="Arial" panose="020B0604020202020204" pitchFamily="34" charset="0"/>
              <a:buChar char="•"/>
            </a:pPr>
            <a:r>
              <a:rPr lang="en-US" sz="2400" dirty="0"/>
              <a:t>Easy/quick data entry</a:t>
            </a:r>
          </a:p>
        </p:txBody>
      </p:sp>
      <p:pic>
        <p:nvPicPr>
          <p:cNvPr id="10" name="Picture 9">
            <a:extLst>
              <a:ext uri="{FF2B5EF4-FFF2-40B4-BE49-F238E27FC236}">
                <a16:creationId xmlns:a16="http://schemas.microsoft.com/office/drawing/2014/main" id="{08F8A1CC-AC45-49B5-B88F-BEC579BECF34}"/>
              </a:ext>
            </a:extLst>
          </p:cNvPr>
          <p:cNvPicPr>
            <a:picLocks noChangeAspect="1"/>
          </p:cNvPicPr>
          <p:nvPr/>
        </p:nvPicPr>
        <p:blipFill rotWithShape="1">
          <a:blip r:embed="rId3"/>
          <a:srcRect l="1207" r="-477"/>
          <a:stretch/>
        </p:blipFill>
        <p:spPr>
          <a:xfrm>
            <a:off x="3661012" y="4152658"/>
            <a:ext cx="6542023" cy="2290064"/>
          </a:xfrm>
          <a:prstGeom prst="rect">
            <a:avLst/>
          </a:prstGeom>
        </p:spPr>
      </p:pic>
    </p:spTree>
    <p:extLst>
      <p:ext uri="{BB962C8B-B14F-4D97-AF65-F5344CB8AC3E}">
        <p14:creationId xmlns:p14="http://schemas.microsoft.com/office/powerpoint/2010/main" val="28518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1000"/>
                                        <p:tgtEl>
                                          <p:spTgt spid="16">
                                            <p:txEl>
                                              <p:pRg st="3" end="3"/>
                                            </p:txEl>
                                          </p:spTgt>
                                        </p:tgtEl>
                                      </p:cBhvr>
                                    </p:animEffect>
                                    <p:anim calcmode="lin" valueType="num">
                                      <p:cBhvr>
                                        <p:cTn id="29"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58259A-4ABA-2C49-AE79-F40EA3AB90A7}"/>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F6C14-BB5D-684F-808B-BB126292E203}"/>
              </a:ext>
            </a:extLst>
          </p:cNvPr>
          <p:cNvSpPr>
            <a:spLocks noGrp="1"/>
          </p:cNvSpPr>
          <p:nvPr>
            <p:ph type="ctrTitle"/>
          </p:nvPr>
        </p:nvSpPr>
        <p:spPr>
          <a:xfrm>
            <a:off x="205947" y="6287728"/>
            <a:ext cx="1923534" cy="443568"/>
          </a:xfrm>
        </p:spPr>
        <p:txBody>
          <a:bodyPr>
            <a:normAutofit fontScale="90000"/>
          </a:bodyPr>
          <a:lstStyle/>
          <a:p>
            <a:r>
              <a:rPr lang="en-US" sz="1800" dirty="0">
                <a:solidFill>
                  <a:schemeClr val="bg1"/>
                </a:solidFill>
              </a:rPr>
              <a:t>Institutional Effectiveness</a:t>
            </a:r>
          </a:p>
        </p:txBody>
      </p:sp>
      <p:sp>
        <p:nvSpPr>
          <p:cNvPr id="10" name="Content Placeholder 2">
            <a:extLst>
              <a:ext uri="{FF2B5EF4-FFF2-40B4-BE49-F238E27FC236}">
                <a16:creationId xmlns:a16="http://schemas.microsoft.com/office/drawing/2014/main" id="{3BEF4AE7-E720-6C40-A55F-C4BAEC469441}"/>
              </a:ext>
            </a:extLst>
          </p:cNvPr>
          <p:cNvSpPr txBox="1">
            <a:spLocks/>
          </p:cNvSpPr>
          <p:nvPr/>
        </p:nvSpPr>
        <p:spPr>
          <a:xfrm>
            <a:off x="3027167" y="1345417"/>
            <a:ext cx="8229600" cy="4942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BD3525EE-0F67-C446-A2E3-37A5F6244FB6}"/>
              </a:ext>
            </a:extLst>
          </p:cNvPr>
          <p:cNvPicPr>
            <a:picLocks noChangeAspect="1"/>
          </p:cNvPicPr>
          <p:nvPr/>
        </p:nvPicPr>
        <p:blipFill>
          <a:blip r:embed="rId2"/>
          <a:stretch>
            <a:fillRect/>
          </a:stretch>
        </p:blipFill>
        <p:spPr>
          <a:xfrm>
            <a:off x="606141" y="5508075"/>
            <a:ext cx="1123146" cy="652953"/>
          </a:xfrm>
          <a:prstGeom prst="rect">
            <a:avLst/>
          </a:prstGeom>
        </p:spPr>
      </p:pic>
      <p:sp>
        <p:nvSpPr>
          <p:cNvPr id="14" name="Rectangle 13">
            <a:extLst>
              <a:ext uri="{FF2B5EF4-FFF2-40B4-BE49-F238E27FC236}">
                <a16:creationId xmlns:a16="http://schemas.microsoft.com/office/drawing/2014/main" id="{71A2B4CC-4B87-B44A-BB54-57605F6E0DCA}"/>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0F0AD73-7EB2-4F0B-857E-D3E946EBB881}"/>
              </a:ext>
            </a:extLst>
          </p:cNvPr>
          <p:cNvPicPr>
            <a:picLocks noChangeAspect="1"/>
          </p:cNvPicPr>
          <p:nvPr/>
        </p:nvPicPr>
        <p:blipFill>
          <a:blip r:embed="rId3"/>
          <a:stretch>
            <a:fillRect/>
          </a:stretch>
        </p:blipFill>
        <p:spPr>
          <a:xfrm>
            <a:off x="4525695" y="-6182"/>
            <a:ext cx="5232544" cy="6858000"/>
          </a:xfrm>
          <a:prstGeom prst="rect">
            <a:avLst/>
          </a:prstGeom>
        </p:spPr>
      </p:pic>
    </p:spTree>
    <p:extLst>
      <p:ext uri="{BB962C8B-B14F-4D97-AF65-F5344CB8AC3E}">
        <p14:creationId xmlns:p14="http://schemas.microsoft.com/office/powerpoint/2010/main" val="9074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58259A-4ABA-2C49-AE79-F40EA3AB90A7}"/>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F6C14-BB5D-684F-808B-BB126292E203}"/>
              </a:ext>
            </a:extLst>
          </p:cNvPr>
          <p:cNvSpPr>
            <a:spLocks noGrp="1"/>
          </p:cNvSpPr>
          <p:nvPr>
            <p:ph type="ctrTitle"/>
          </p:nvPr>
        </p:nvSpPr>
        <p:spPr>
          <a:xfrm>
            <a:off x="205947" y="6287728"/>
            <a:ext cx="1923534" cy="443568"/>
          </a:xfrm>
        </p:spPr>
        <p:txBody>
          <a:bodyPr>
            <a:normAutofit fontScale="90000"/>
          </a:bodyPr>
          <a:lstStyle/>
          <a:p>
            <a:r>
              <a:rPr lang="en-US" sz="1800" dirty="0">
                <a:solidFill>
                  <a:schemeClr val="bg1"/>
                </a:solidFill>
              </a:rPr>
              <a:t>Institutional Effectiveness</a:t>
            </a:r>
          </a:p>
        </p:txBody>
      </p:sp>
      <p:sp>
        <p:nvSpPr>
          <p:cNvPr id="10" name="Content Placeholder 2">
            <a:extLst>
              <a:ext uri="{FF2B5EF4-FFF2-40B4-BE49-F238E27FC236}">
                <a16:creationId xmlns:a16="http://schemas.microsoft.com/office/drawing/2014/main" id="{3BEF4AE7-E720-6C40-A55F-C4BAEC469441}"/>
              </a:ext>
            </a:extLst>
          </p:cNvPr>
          <p:cNvSpPr txBox="1">
            <a:spLocks/>
          </p:cNvSpPr>
          <p:nvPr/>
        </p:nvSpPr>
        <p:spPr>
          <a:xfrm>
            <a:off x="3027167" y="1345417"/>
            <a:ext cx="8229600" cy="4942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BD3525EE-0F67-C446-A2E3-37A5F6244FB6}"/>
              </a:ext>
            </a:extLst>
          </p:cNvPr>
          <p:cNvPicPr>
            <a:picLocks noChangeAspect="1"/>
          </p:cNvPicPr>
          <p:nvPr/>
        </p:nvPicPr>
        <p:blipFill>
          <a:blip r:embed="rId2"/>
          <a:stretch>
            <a:fillRect/>
          </a:stretch>
        </p:blipFill>
        <p:spPr>
          <a:xfrm>
            <a:off x="606141" y="5508075"/>
            <a:ext cx="1123146" cy="652953"/>
          </a:xfrm>
          <a:prstGeom prst="rect">
            <a:avLst/>
          </a:prstGeom>
        </p:spPr>
      </p:pic>
      <p:sp>
        <p:nvSpPr>
          <p:cNvPr id="14" name="Rectangle 13">
            <a:extLst>
              <a:ext uri="{FF2B5EF4-FFF2-40B4-BE49-F238E27FC236}">
                <a16:creationId xmlns:a16="http://schemas.microsoft.com/office/drawing/2014/main" id="{71A2B4CC-4B87-B44A-BB54-57605F6E0DCA}"/>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D0D30DB-8E32-4EFC-BA02-B8F120460A47}"/>
              </a:ext>
            </a:extLst>
          </p:cNvPr>
          <p:cNvPicPr>
            <a:picLocks noChangeAspect="1"/>
          </p:cNvPicPr>
          <p:nvPr/>
        </p:nvPicPr>
        <p:blipFill>
          <a:blip r:embed="rId3"/>
          <a:stretch>
            <a:fillRect/>
          </a:stretch>
        </p:blipFill>
        <p:spPr>
          <a:xfrm>
            <a:off x="4241335" y="0"/>
            <a:ext cx="5801264" cy="6858000"/>
          </a:xfrm>
          <a:prstGeom prst="rect">
            <a:avLst/>
          </a:prstGeom>
        </p:spPr>
      </p:pic>
    </p:spTree>
    <p:extLst>
      <p:ext uri="{BB962C8B-B14F-4D97-AF65-F5344CB8AC3E}">
        <p14:creationId xmlns:p14="http://schemas.microsoft.com/office/powerpoint/2010/main" val="33321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58259A-4ABA-2C49-AE79-F40EA3AB90A7}"/>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F6C14-BB5D-684F-808B-BB126292E203}"/>
              </a:ext>
            </a:extLst>
          </p:cNvPr>
          <p:cNvSpPr>
            <a:spLocks noGrp="1"/>
          </p:cNvSpPr>
          <p:nvPr>
            <p:ph type="ctrTitle"/>
          </p:nvPr>
        </p:nvSpPr>
        <p:spPr>
          <a:xfrm>
            <a:off x="205947" y="6287728"/>
            <a:ext cx="1923534" cy="443568"/>
          </a:xfrm>
        </p:spPr>
        <p:txBody>
          <a:bodyPr>
            <a:normAutofit fontScale="90000"/>
          </a:bodyPr>
          <a:lstStyle/>
          <a:p>
            <a:r>
              <a:rPr lang="en-US" sz="1800" dirty="0">
                <a:solidFill>
                  <a:schemeClr val="bg1"/>
                </a:solidFill>
              </a:rPr>
              <a:t>Institutional Effectiveness</a:t>
            </a:r>
          </a:p>
        </p:txBody>
      </p:sp>
      <p:sp>
        <p:nvSpPr>
          <p:cNvPr id="10" name="Content Placeholder 2">
            <a:extLst>
              <a:ext uri="{FF2B5EF4-FFF2-40B4-BE49-F238E27FC236}">
                <a16:creationId xmlns:a16="http://schemas.microsoft.com/office/drawing/2014/main" id="{3BEF4AE7-E720-6C40-A55F-C4BAEC469441}"/>
              </a:ext>
            </a:extLst>
          </p:cNvPr>
          <p:cNvSpPr txBox="1">
            <a:spLocks/>
          </p:cNvSpPr>
          <p:nvPr/>
        </p:nvSpPr>
        <p:spPr>
          <a:xfrm>
            <a:off x="3027167" y="1345417"/>
            <a:ext cx="8229600" cy="4942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BD3525EE-0F67-C446-A2E3-37A5F6244FB6}"/>
              </a:ext>
            </a:extLst>
          </p:cNvPr>
          <p:cNvPicPr>
            <a:picLocks noChangeAspect="1"/>
          </p:cNvPicPr>
          <p:nvPr/>
        </p:nvPicPr>
        <p:blipFill>
          <a:blip r:embed="rId2"/>
          <a:stretch>
            <a:fillRect/>
          </a:stretch>
        </p:blipFill>
        <p:spPr>
          <a:xfrm>
            <a:off x="606141" y="5508075"/>
            <a:ext cx="1123146" cy="652953"/>
          </a:xfrm>
          <a:prstGeom prst="rect">
            <a:avLst/>
          </a:prstGeom>
        </p:spPr>
      </p:pic>
      <p:sp>
        <p:nvSpPr>
          <p:cNvPr id="14" name="Rectangle 13">
            <a:extLst>
              <a:ext uri="{FF2B5EF4-FFF2-40B4-BE49-F238E27FC236}">
                <a16:creationId xmlns:a16="http://schemas.microsoft.com/office/drawing/2014/main" id="{71A2B4CC-4B87-B44A-BB54-57605F6E0DCA}"/>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350B969-66B7-4CAA-9448-0BB63A2494CD}"/>
              </a:ext>
            </a:extLst>
          </p:cNvPr>
          <p:cNvPicPr>
            <a:picLocks noChangeAspect="1"/>
          </p:cNvPicPr>
          <p:nvPr/>
        </p:nvPicPr>
        <p:blipFill>
          <a:blip r:embed="rId3"/>
          <a:stretch>
            <a:fillRect/>
          </a:stretch>
        </p:blipFill>
        <p:spPr>
          <a:xfrm>
            <a:off x="4446773" y="0"/>
            <a:ext cx="5390388" cy="6858000"/>
          </a:xfrm>
          <a:prstGeom prst="rect">
            <a:avLst/>
          </a:prstGeom>
        </p:spPr>
      </p:pic>
    </p:spTree>
    <p:extLst>
      <p:ext uri="{BB962C8B-B14F-4D97-AF65-F5344CB8AC3E}">
        <p14:creationId xmlns:p14="http://schemas.microsoft.com/office/powerpoint/2010/main" val="207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58259A-4ABA-2C49-AE79-F40EA3AB90A7}"/>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F6C14-BB5D-684F-808B-BB126292E203}"/>
              </a:ext>
            </a:extLst>
          </p:cNvPr>
          <p:cNvSpPr>
            <a:spLocks noGrp="1"/>
          </p:cNvSpPr>
          <p:nvPr>
            <p:ph type="ctrTitle"/>
          </p:nvPr>
        </p:nvSpPr>
        <p:spPr>
          <a:xfrm>
            <a:off x="205947" y="6287728"/>
            <a:ext cx="1923534" cy="443568"/>
          </a:xfrm>
        </p:spPr>
        <p:txBody>
          <a:bodyPr>
            <a:normAutofit fontScale="90000"/>
          </a:bodyPr>
          <a:lstStyle/>
          <a:p>
            <a:r>
              <a:rPr lang="en-US" sz="1800" dirty="0">
                <a:solidFill>
                  <a:schemeClr val="bg1"/>
                </a:solidFill>
              </a:rPr>
              <a:t>Institutional Effectiveness</a:t>
            </a:r>
          </a:p>
        </p:txBody>
      </p:sp>
      <p:sp>
        <p:nvSpPr>
          <p:cNvPr id="10" name="Content Placeholder 2">
            <a:extLst>
              <a:ext uri="{FF2B5EF4-FFF2-40B4-BE49-F238E27FC236}">
                <a16:creationId xmlns:a16="http://schemas.microsoft.com/office/drawing/2014/main" id="{3BEF4AE7-E720-6C40-A55F-C4BAEC469441}"/>
              </a:ext>
            </a:extLst>
          </p:cNvPr>
          <p:cNvSpPr txBox="1">
            <a:spLocks/>
          </p:cNvSpPr>
          <p:nvPr/>
        </p:nvSpPr>
        <p:spPr>
          <a:xfrm>
            <a:off x="3027167" y="1345417"/>
            <a:ext cx="8229600" cy="4942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dirty="0"/>
          </a:p>
        </p:txBody>
      </p:sp>
      <p:pic>
        <p:nvPicPr>
          <p:cNvPr id="13" name="Picture 12">
            <a:extLst>
              <a:ext uri="{FF2B5EF4-FFF2-40B4-BE49-F238E27FC236}">
                <a16:creationId xmlns:a16="http://schemas.microsoft.com/office/drawing/2014/main" id="{BD3525EE-0F67-C446-A2E3-37A5F6244FB6}"/>
              </a:ext>
            </a:extLst>
          </p:cNvPr>
          <p:cNvPicPr>
            <a:picLocks noChangeAspect="1"/>
          </p:cNvPicPr>
          <p:nvPr/>
        </p:nvPicPr>
        <p:blipFill>
          <a:blip r:embed="rId2"/>
          <a:stretch>
            <a:fillRect/>
          </a:stretch>
        </p:blipFill>
        <p:spPr>
          <a:xfrm>
            <a:off x="606141" y="5508075"/>
            <a:ext cx="1123146" cy="652953"/>
          </a:xfrm>
          <a:prstGeom prst="rect">
            <a:avLst/>
          </a:prstGeom>
        </p:spPr>
      </p:pic>
      <p:sp>
        <p:nvSpPr>
          <p:cNvPr id="14" name="Rectangle 13">
            <a:extLst>
              <a:ext uri="{FF2B5EF4-FFF2-40B4-BE49-F238E27FC236}">
                <a16:creationId xmlns:a16="http://schemas.microsoft.com/office/drawing/2014/main" id="{71A2B4CC-4B87-B44A-BB54-57605F6E0DCA}"/>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F87E5F9-E448-4A61-A93F-573F3198A9D2}"/>
              </a:ext>
            </a:extLst>
          </p:cNvPr>
          <p:cNvPicPr>
            <a:picLocks noChangeAspect="1"/>
          </p:cNvPicPr>
          <p:nvPr/>
        </p:nvPicPr>
        <p:blipFill>
          <a:blip r:embed="rId3"/>
          <a:stretch>
            <a:fillRect/>
          </a:stretch>
        </p:blipFill>
        <p:spPr>
          <a:xfrm>
            <a:off x="4383001" y="0"/>
            <a:ext cx="5517931" cy="6858000"/>
          </a:xfrm>
          <a:prstGeom prst="rect">
            <a:avLst/>
          </a:prstGeom>
        </p:spPr>
      </p:pic>
    </p:spTree>
    <p:extLst>
      <p:ext uri="{BB962C8B-B14F-4D97-AF65-F5344CB8AC3E}">
        <p14:creationId xmlns:p14="http://schemas.microsoft.com/office/powerpoint/2010/main" val="13554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56544"/>
            <a:ext cx="822717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Evolution of Improvement at West Texas A&amp;M University</a:t>
            </a:r>
          </a:p>
        </p:txBody>
      </p:sp>
      <p:pic>
        <p:nvPicPr>
          <p:cNvPr id="11" name="Picture 10">
            <a:extLst>
              <a:ext uri="{FF2B5EF4-FFF2-40B4-BE49-F238E27FC236}">
                <a16:creationId xmlns:a16="http://schemas.microsoft.com/office/drawing/2014/main" id="{180A0E0F-C469-4485-BC5A-4A1FD9B31A9F}"/>
              </a:ext>
            </a:extLst>
          </p:cNvPr>
          <p:cNvPicPr>
            <a:picLocks noChangeAspect="1"/>
          </p:cNvPicPr>
          <p:nvPr/>
        </p:nvPicPr>
        <p:blipFill>
          <a:blip r:embed="rId3"/>
          <a:stretch>
            <a:fillRect/>
          </a:stretch>
        </p:blipFill>
        <p:spPr>
          <a:xfrm>
            <a:off x="8200638" y="2339474"/>
            <a:ext cx="3182650" cy="4296578"/>
          </a:xfrm>
          <a:prstGeom prst="rect">
            <a:avLst/>
          </a:prstGeom>
        </p:spPr>
      </p:pic>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1200329"/>
          </a:xfrm>
          <a:prstGeom prst="rect">
            <a:avLst/>
          </a:prstGeom>
          <a:noFill/>
        </p:spPr>
        <p:txBody>
          <a:bodyPr wrap="square" rtlCol="0">
            <a:spAutoFit/>
          </a:bodyPr>
          <a:lstStyle/>
          <a:p>
            <a:pPr lvl="0"/>
            <a:r>
              <a:rPr lang="en-US" sz="2400" dirty="0"/>
              <a:t>Improvement of Buffs Improve Feedback Form</a:t>
            </a:r>
          </a:p>
          <a:p>
            <a:pPr lvl="0"/>
            <a:endParaRPr lang="en-US" sz="2400" dirty="0"/>
          </a:p>
          <a:p>
            <a:pPr lvl="0"/>
            <a:r>
              <a:rPr lang="en-US" sz="2400" dirty="0"/>
              <a:t>Via Qualtrics</a:t>
            </a:r>
          </a:p>
        </p:txBody>
      </p:sp>
    </p:spTree>
    <p:extLst>
      <p:ext uri="{BB962C8B-B14F-4D97-AF65-F5344CB8AC3E}">
        <p14:creationId xmlns:p14="http://schemas.microsoft.com/office/powerpoint/2010/main" val="25164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2" name="Picture 1">
            <a:extLst>
              <a:ext uri="{FF2B5EF4-FFF2-40B4-BE49-F238E27FC236}">
                <a16:creationId xmlns:a16="http://schemas.microsoft.com/office/drawing/2014/main" id="{CBEDAD6D-0717-4DEA-AC2D-1D4E8FDEC66E}"/>
              </a:ext>
            </a:extLst>
          </p:cNvPr>
          <p:cNvPicPr>
            <a:picLocks noChangeAspect="1"/>
          </p:cNvPicPr>
          <p:nvPr/>
        </p:nvPicPr>
        <p:blipFill>
          <a:blip r:embed="rId3"/>
          <a:stretch>
            <a:fillRect/>
          </a:stretch>
        </p:blipFill>
        <p:spPr>
          <a:xfrm>
            <a:off x="3162536" y="0"/>
            <a:ext cx="7497704" cy="6858000"/>
          </a:xfrm>
          <a:prstGeom prst="rect">
            <a:avLst/>
          </a:prstGeom>
        </p:spPr>
      </p:pic>
    </p:spTree>
    <p:extLst>
      <p:ext uri="{BB962C8B-B14F-4D97-AF65-F5344CB8AC3E}">
        <p14:creationId xmlns:p14="http://schemas.microsoft.com/office/powerpoint/2010/main" val="144165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3" name="Picture 2">
            <a:extLst>
              <a:ext uri="{FF2B5EF4-FFF2-40B4-BE49-F238E27FC236}">
                <a16:creationId xmlns:a16="http://schemas.microsoft.com/office/drawing/2014/main" id="{5080191A-BE7D-4335-86AF-99AD408332D8}"/>
              </a:ext>
            </a:extLst>
          </p:cNvPr>
          <p:cNvPicPr>
            <a:picLocks noChangeAspect="1"/>
          </p:cNvPicPr>
          <p:nvPr/>
        </p:nvPicPr>
        <p:blipFill rotWithShape="1">
          <a:blip r:embed="rId3"/>
          <a:srcRect l="66783" t="15644" r="17596" b="58522"/>
          <a:stretch/>
        </p:blipFill>
        <p:spPr>
          <a:xfrm>
            <a:off x="3459577" y="567122"/>
            <a:ext cx="7275772" cy="3760261"/>
          </a:xfrm>
          <a:prstGeom prst="rect">
            <a:avLst/>
          </a:prstGeom>
        </p:spPr>
      </p:pic>
    </p:spTree>
    <p:extLst>
      <p:ext uri="{BB962C8B-B14F-4D97-AF65-F5344CB8AC3E}">
        <p14:creationId xmlns:p14="http://schemas.microsoft.com/office/powerpoint/2010/main" val="142609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3" name="Picture 2">
            <a:extLst>
              <a:ext uri="{FF2B5EF4-FFF2-40B4-BE49-F238E27FC236}">
                <a16:creationId xmlns:a16="http://schemas.microsoft.com/office/drawing/2014/main" id="{302D263C-4D9C-4591-B0BA-CBBCEEF80E5F}"/>
              </a:ext>
            </a:extLst>
          </p:cNvPr>
          <p:cNvPicPr>
            <a:picLocks noChangeAspect="1"/>
          </p:cNvPicPr>
          <p:nvPr/>
        </p:nvPicPr>
        <p:blipFill rotWithShape="1">
          <a:blip r:embed="rId3"/>
          <a:srcRect l="66831" t="15796" r="17643" b="46445"/>
          <a:stretch/>
        </p:blipFill>
        <p:spPr>
          <a:xfrm>
            <a:off x="3482874" y="686885"/>
            <a:ext cx="6880111" cy="5228885"/>
          </a:xfrm>
          <a:prstGeom prst="rect">
            <a:avLst/>
          </a:prstGeom>
        </p:spPr>
      </p:pic>
    </p:spTree>
    <p:extLst>
      <p:ext uri="{BB962C8B-B14F-4D97-AF65-F5344CB8AC3E}">
        <p14:creationId xmlns:p14="http://schemas.microsoft.com/office/powerpoint/2010/main" val="249373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3" name="Picture 2">
            <a:extLst>
              <a:ext uri="{FF2B5EF4-FFF2-40B4-BE49-F238E27FC236}">
                <a16:creationId xmlns:a16="http://schemas.microsoft.com/office/drawing/2014/main" id="{FB26BA09-CF94-4FD1-9D81-607B6C9D5F69}"/>
              </a:ext>
            </a:extLst>
          </p:cNvPr>
          <p:cNvPicPr>
            <a:picLocks noChangeAspect="1"/>
          </p:cNvPicPr>
          <p:nvPr/>
        </p:nvPicPr>
        <p:blipFill>
          <a:blip r:embed="rId3"/>
          <a:stretch>
            <a:fillRect/>
          </a:stretch>
        </p:blipFill>
        <p:spPr>
          <a:xfrm>
            <a:off x="3198792" y="378816"/>
            <a:ext cx="7553325" cy="5867400"/>
          </a:xfrm>
          <a:prstGeom prst="rect">
            <a:avLst/>
          </a:prstGeom>
        </p:spPr>
      </p:pic>
    </p:spTree>
    <p:extLst>
      <p:ext uri="{BB962C8B-B14F-4D97-AF65-F5344CB8AC3E}">
        <p14:creationId xmlns:p14="http://schemas.microsoft.com/office/powerpoint/2010/main" val="191453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706"/>
            <a:ext cx="8227170"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Assessment as Bureaucracy</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3416320"/>
          </a:xfrm>
          <a:prstGeom prst="rect">
            <a:avLst/>
          </a:prstGeom>
          <a:noFill/>
        </p:spPr>
        <p:txBody>
          <a:bodyPr wrap="square" rtlCol="0">
            <a:spAutoFit/>
          </a:bodyPr>
          <a:lstStyle/>
          <a:p>
            <a:pPr lvl="0"/>
            <a:r>
              <a:rPr lang="en-US" sz="2400" dirty="0"/>
              <a:t>Why do faculty distrust assessment?</a:t>
            </a:r>
          </a:p>
          <a:p>
            <a:pPr lvl="0"/>
            <a:endParaRPr lang="en-US" sz="2400" dirty="0"/>
          </a:p>
          <a:p>
            <a:pPr marL="457200" lvl="0" indent="-457200">
              <a:buFont typeface="+mj-lt"/>
              <a:buAutoNum type="arabicPeriod"/>
            </a:pPr>
            <a:r>
              <a:rPr lang="en-US" sz="2400" dirty="0"/>
              <a:t>Never enough time in a day, week, month, semester!</a:t>
            </a:r>
          </a:p>
          <a:p>
            <a:pPr marL="457200" lvl="0" indent="-457200">
              <a:buFont typeface="+mj-lt"/>
              <a:buAutoNum type="arabicPeriod"/>
            </a:pPr>
            <a:r>
              <a:rPr lang="en-US" sz="2400" dirty="0"/>
              <a:t>“I already know my teaching is effective.”</a:t>
            </a:r>
          </a:p>
          <a:p>
            <a:pPr marL="457200" lvl="0" indent="-457200">
              <a:buFont typeface="+mj-lt"/>
              <a:buAutoNum type="arabicPeriod"/>
            </a:pPr>
            <a:r>
              <a:rPr lang="en-US" sz="2400" dirty="0"/>
              <a:t>It’s just another tool of the accreditors and collegiate administration.</a:t>
            </a:r>
          </a:p>
          <a:p>
            <a:pPr marL="457200" lvl="0" indent="-457200">
              <a:buFont typeface="+mj-lt"/>
              <a:buAutoNum type="arabicPeriod"/>
            </a:pPr>
            <a:r>
              <a:rPr lang="en-US" sz="3600" b="1" dirty="0"/>
              <a:t>What’s the point, nobody reads this stuff anyway!!</a:t>
            </a:r>
          </a:p>
        </p:txBody>
      </p:sp>
    </p:spTree>
    <p:extLst>
      <p:ext uri="{BB962C8B-B14F-4D97-AF65-F5344CB8AC3E}">
        <p14:creationId xmlns:p14="http://schemas.microsoft.com/office/powerpoint/2010/main" val="36562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1000"/>
                                        <p:tgtEl>
                                          <p:spTgt spid="16">
                                            <p:txEl>
                                              <p:pRg st="5" end="5"/>
                                            </p:txEl>
                                          </p:spTgt>
                                        </p:tgtEl>
                                      </p:cBhvr>
                                    </p:animEffect>
                                    <p:anim calcmode="lin" valueType="num">
                                      <p:cBhvr>
                                        <p:cTn id="3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2" name="Picture 1">
            <a:extLst>
              <a:ext uri="{FF2B5EF4-FFF2-40B4-BE49-F238E27FC236}">
                <a16:creationId xmlns:a16="http://schemas.microsoft.com/office/drawing/2014/main" id="{93E972E5-B583-44D5-9937-F14F63C4DCF3}"/>
              </a:ext>
            </a:extLst>
          </p:cNvPr>
          <p:cNvPicPr>
            <a:picLocks noChangeAspect="1"/>
          </p:cNvPicPr>
          <p:nvPr/>
        </p:nvPicPr>
        <p:blipFill>
          <a:blip r:embed="rId3"/>
          <a:stretch>
            <a:fillRect/>
          </a:stretch>
        </p:blipFill>
        <p:spPr>
          <a:xfrm>
            <a:off x="4333758" y="0"/>
            <a:ext cx="5493327" cy="6858000"/>
          </a:xfrm>
          <a:prstGeom prst="rect">
            <a:avLst/>
          </a:prstGeom>
        </p:spPr>
      </p:pic>
    </p:spTree>
    <p:extLst>
      <p:ext uri="{BB962C8B-B14F-4D97-AF65-F5344CB8AC3E}">
        <p14:creationId xmlns:p14="http://schemas.microsoft.com/office/powerpoint/2010/main" val="181877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2" name="Picture 1">
            <a:extLst>
              <a:ext uri="{FF2B5EF4-FFF2-40B4-BE49-F238E27FC236}">
                <a16:creationId xmlns:a16="http://schemas.microsoft.com/office/drawing/2014/main" id="{60BE5453-F21F-49B5-9EA1-0FC6C959ABF9}"/>
              </a:ext>
            </a:extLst>
          </p:cNvPr>
          <p:cNvPicPr>
            <a:picLocks noChangeAspect="1"/>
          </p:cNvPicPr>
          <p:nvPr/>
        </p:nvPicPr>
        <p:blipFill>
          <a:blip r:embed="rId3"/>
          <a:stretch>
            <a:fillRect/>
          </a:stretch>
        </p:blipFill>
        <p:spPr>
          <a:xfrm>
            <a:off x="4328639" y="-12358"/>
            <a:ext cx="5852756" cy="6858000"/>
          </a:xfrm>
          <a:prstGeom prst="rect">
            <a:avLst/>
          </a:prstGeom>
        </p:spPr>
      </p:pic>
    </p:spTree>
    <p:extLst>
      <p:ext uri="{BB962C8B-B14F-4D97-AF65-F5344CB8AC3E}">
        <p14:creationId xmlns:p14="http://schemas.microsoft.com/office/powerpoint/2010/main" val="326711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2" name="Picture 1">
            <a:extLst>
              <a:ext uri="{FF2B5EF4-FFF2-40B4-BE49-F238E27FC236}">
                <a16:creationId xmlns:a16="http://schemas.microsoft.com/office/drawing/2014/main" id="{C16F357F-73E7-49D6-BCCB-51EE3596CA6B}"/>
              </a:ext>
            </a:extLst>
          </p:cNvPr>
          <p:cNvPicPr>
            <a:picLocks noChangeAspect="1"/>
          </p:cNvPicPr>
          <p:nvPr/>
        </p:nvPicPr>
        <p:blipFill>
          <a:blip r:embed="rId3"/>
          <a:stretch>
            <a:fillRect/>
          </a:stretch>
        </p:blipFill>
        <p:spPr>
          <a:xfrm>
            <a:off x="3440366" y="-12358"/>
            <a:ext cx="7081825" cy="6858000"/>
          </a:xfrm>
          <a:prstGeom prst="rect">
            <a:avLst/>
          </a:prstGeom>
        </p:spPr>
      </p:pic>
    </p:spTree>
    <p:extLst>
      <p:ext uri="{BB962C8B-B14F-4D97-AF65-F5344CB8AC3E}">
        <p14:creationId xmlns:p14="http://schemas.microsoft.com/office/powerpoint/2010/main" val="66703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2" name="Picture 1">
            <a:extLst>
              <a:ext uri="{FF2B5EF4-FFF2-40B4-BE49-F238E27FC236}">
                <a16:creationId xmlns:a16="http://schemas.microsoft.com/office/drawing/2014/main" id="{973B174B-B509-486E-B6D4-754672DDB9EA}"/>
              </a:ext>
            </a:extLst>
          </p:cNvPr>
          <p:cNvPicPr>
            <a:picLocks noChangeAspect="1"/>
          </p:cNvPicPr>
          <p:nvPr/>
        </p:nvPicPr>
        <p:blipFill>
          <a:blip r:embed="rId3"/>
          <a:stretch>
            <a:fillRect/>
          </a:stretch>
        </p:blipFill>
        <p:spPr>
          <a:xfrm>
            <a:off x="3308521" y="372769"/>
            <a:ext cx="7543800" cy="5924550"/>
          </a:xfrm>
          <a:prstGeom prst="rect">
            <a:avLst/>
          </a:prstGeom>
        </p:spPr>
      </p:pic>
    </p:spTree>
    <p:extLst>
      <p:ext uri="{BB962C8B-B14F-4D97-AF65-F5344CB8AC3E}">
        <p14:creationId xmlns:p14="http://schemas.microsoft.com/office/powerpoint/2010/main" val="50123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3" name="Picture 2">
            <a:extLst>
              <a:ext uri="{FF2B5EF4-FFF2-40B4-BE49-F238E27FC236}">
                <a16:creationId xmlns:a16="http://schemas.microsoft.com/office/drawing/2014/main" id="{ED916622-A92E-4265-BB71-FEE892F3E22C}"/>
              </a:ext>
            </a:extLst>
          </p:cNvPr>
          <p:cNvPicPr>
            <a:picLocks noChangeAspect="1"/>
          </p:cNvPicPr>
          <p:nvPr/>
        </p:nvPicPr>
        <p:blipFill>
          <a:blip r:embed="rId3"/>
          <a:stretch>
            <a:fillRect/>
          </a:stretch>
        </p:blipFill>
        <p:spPr>
          <a:xfrm>
            <a:off x="4409219" y="0"/>
            <a:ext cx="5338522" cy="6858000"/>
          </a:xfrm>
          <a:prstGeom prst="rect">
            <a:avLst/>
          </a:prstGeom>
        </p:spPr>
      </p:pic>
    </p:spTree>
    <p:extLst>
      <p:ext uri="{BB962C8B-B14F-4D97-AF65-F5344CB8AC3E}">
        <p14:creationId xmlns:p14="http://schemas.microsoft.com/office/powerpoint/2010/main" val="46579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3" name="Picture 2">
            <a:extLst>
              <a:ext uri="{FF2B5EF4-FFF2-40B4-BE49-F238E27FC236}">
                <a16:creationId xmlns:a16="http://schemas.microsoft.com/office/drawing/2014/main" id="{5190A09E-27FB-4DB8-A722-F87DEE5F4CBA}"/>
              </a:ext>
            </a:extLst>
          </p:cNvPr>
          <p:cNvPicPr>
            <a:picLocks noChangeAspect="1"/>
          </p:cNvPicPr>
          <p:nvPr/>
        </p:nvPicPr>
        <p:blipFill>
          <a:blip r:embed="rId3"/>
          <a:stretch>
            <a:fillRect/>
          </a:stretch>
        </p:blipFill>
        <p:spPr>
          <a:xfrm>
            <a:off x="3221543" y="612178"/>
            <a:ext cx="7496175" cy="5400675"/>
          </a:xfrm>
          <a:prstGeom prst="rect">
            <a:avLst/>
          </a:prstGeom>
        </p:spPr>
      </p:pic>
    </p:spTree>
    <p:extLst>
      <p:ext uri="{BB962C8B-B14F-4D97-AF65-F5344CB8AC3E}">
        <p14:creationId xmlns:p14="http://schemas.microsoft.com/office/powerpoint/2010/main" val="427555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2" name="Picture 1">
            <a:extLst>
              <a:ext uri="{FF2B5EF4-FFF2-40B4-BE49-F238E27FC236}">
                <a16:creationId xmlns:a16="http://schemas.microsoft.com/office/drawing/2014/main" id="{4A23AAF9-8AED-4BFC-B5A6-F6071EA9DBDE}"/>
              </a:ext>
            </a:extLst>
          </p:cNvPr>
          <p:cNvPicPr>
            <a:picLocks noChangeAspect="1"/>
          </p:cNvPicPr>
          <p:nvPr/>
        </p:nvPicPr>
        <p:blipFill rotWithShape="1">
          <a:blip r:embed="rId3"/>
          <a:srcRect l="66926" t="16255" r="17644" b="21682"/>
          <a:stretch/>
        </p:blipFill>
        <p:spPr>
          <a:xfrm>
            <a:off x="4088591" y="-1626"/>
            <a:ext cx="5457279" cy="6859621"/>
          </a:xfrm>
          <a:prstGeom prst="rect">
            <a:avLst/>
          </a:prstGeom>
        </p:spPr>
      </p:pic>
    </p:spTree>
    <p:extLst>
      <p:ext uri="{BB962C8B-B14F-4D97-AF65-F5344CB8AC3E}">
        <p14:creationId xmlns:p14="http://schemas.microsoft.com/office/powerpoint/2010/main" val="201973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pic>
        <p:nvPicPr>
          <p:cNvPr id="3" name="Picture 2">
            <a:extLst>
              <a:ext uri="{FF2B5EF4-FFF2-40B4-BE49-F238E27FC236}">
                <a16:creationId xmlns:a16="http://schemas.microsoft.com/office/drawing/2014/main" id="{EDED5D4B-9DA0-4B5C-B369-595F45BFFF22}"/>
              </a:ext>
            </a:extLst>
          </p:cNvPr>
          <p:cNvPicPr>
            <a:picLocks noChangeAspect="1"/>
          </p:cNvPicPr>
          <p:nvPr/>
        </p:nvPicPr>
        <p:blipFill>
          <a:blip r:embed="rId3"/>
          <a:stretch>
            <a:fillRect/>
          </a:stretch>
        </p:blipFill>
        <p:spPr>
          <a:xfrm>
            <a:off x="3106121" y="1113515"/>
            <a:ext cx="7505700" cy="3314700"/>
          </a:xfrm>
          <a:prstGeom prst="rect">
            <a:avLst/>
          </a:prstGeom>
        </p:spPr>
      </p:pic>
    </p:spTree>
    <p:extLst>
      <p:ext uri="{BB962C8B-B14F-4D97-AF65-F5344CB8AC3E}">
        <p14:creationId xmlns:p14="http://schemas.microsoft.com/office/powerpoint/2010/main" val="9186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56544"/>
            <a:ext cx="822717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Evolution of Improvement at West Texas A&amp;M University</a:t>
            </a:r>
          </a:p>
        </p:txBody>
      </p:sp>
      <p:pic>
        <p:nvPicPr>
          <p:cNvPr id="11" name="Picture 10">
            <a:extLst>
              <a:ext uri="{FF2B5EF4-FFF2-40B4-BE49-F238E27FC236}">
                <a16:creationId xmlns:a16="http://schemas.microsoft.com/office/drawing/2014/main" id="{180A0E0F-C469-4485-BC5A-4A1FD9B31A9F}"/>
              </a:ext>
            </a:extLst>
          </p:cNvPr>
          <p:cNvPicPr>
            <a:picLocks noChangeAspect="1"/>
          </p:cNvPicPr>
          <p:nvPr/>
        </p:nvPicPr>
        <p:blipFill>
          <a:blip r:embed="rId3"/>
          <a:stretch>
            <a:fillRect/>
          </a:stretch>
        </p:blipFill>
        <p:spPr>
          <a:xfrm>
            <a:off x="8200638" y="2339474"/>
            <a:ext cx="3182650" cy="4296578"/>
          </a:xfrm>
          <a:prstGeom prst="rect">
            <a:avLst/>
          </a:prstGeom>
        </p:spPr>
      </p:pic>
      <p:sp>
        <p:nvSpPr>
          <p:cNvPr id="16" name="TextBox 15">
            <a:extLst>
              <a:ext uri="{FF2B5EF4-FFF2-40B4-BE49-F238E27FC236}">
                <a16:creationId xmlns:a16="http://schemas.microsoft.com/office/drawing/2014/main" id="{3D6597D2-9822-44CB-81D2-471221E802FB}"/>
              </a:ext>
            </a:extLst>
          </p:cNvPr>
          <p:cNvSpPr txBox="1"/>
          <p:nvPr/>
        </p:nvSpPr>
        <p:spPr>
          <a:xfrm>
            <a:off x="2788375" y="1613312"/>
            <a:ext cx="3866426" cy="3416320"/>
          </a:xfrm>
          <a:prstGeom prst="rect">
            <a:avLst/>
          </a:prstGeom>
          <a:noFill/>
        </p:spPr>
        <p:txBody>
          <a:bodyPr wrap="square" rtlCol="0">
            <a:spAutoFit/>
          </a:bodyPr>
          <a:lstStyle/>
          <a:p>
            <a:pPr lvl="0"/>
            <a:r>
              <a:rPr lang="en-US" sz="2400" dirty="0"/>
              <a:t>Improvement Database, </a:t>
            </a:r>
          </a:p>
          <a:p>
            <a:pPr lvl="0"/>
            <a:endParaRPr lang="en-US" sz="2400" dirty="0"/>
          </a:p>
          <a:p>
            <a:pPr lvl="0"/>
            <a:r>
              <a:rPr lang="en-US" sz="2400" dirty="0"/>
              <a:t>Comma Separated Values,</a:t>
            </a:r>
          </a:p>
          <a:p>
            <a:pPr lvl="0"/>
            <a:endParaRPr lang="en-US" sz="2400" dirty="0"/>
          </a:p>
          <a:p>
            <a:pPr lvl="0"/>
            <a:r>
              <a:rPr lang="en-US" sz="2400" dirty="0"/>
              <a:t>Dashboard</a:t>
            </a:r>
          </a:p>
          <a:p>
            <a:pPr lvl="0"/>
            <a:endParaRPr lang="en-US" sz="2400" dirty="0"/>
          </a:p>
          <a:p>
            <a:pPr lvl="0"/>
            <a:r>
              <a:rPr lang="en-US" sz="2400" dirty="0"/>
              <a:t>Solution = </a:t>
            </a:r>
          </a:p>
          <a:p>
            <a:pPr lvl="0"/>
            <a:r>
              <a:rPr lang="en-US" sz="2400" dirty="0">
                <a:hlinkClick r:id="rId4"/>
              </a:rPr>
              <a:t>https://analytics.wtamu.edu/improvement/index.html</a:t>
            </a:r>
            <a:r>
              <a:rPr lang="en-US" sz="2400" dirty="0"/>
              <a:t> </a:t>
            </a:r>
          </a:p>
        </p:txBody>
      </p:sp>
    </p:spTree>
    <p:extLst>
      <p:ext uri="{BB962C8B-B14F-4D97-AF65-F5344CB8AC3E}">
        <p14:creationId xmlns:p14="http://schemas.microsoft.com/office/powerpoint/2010/main" val="39432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1000"/>
                                        <p:tgtEl>
                                          <p:spTgt spid="16">
                                            <p:txEl>
                                              <p:pRg st="4" end="4"/>
                                            </p:txEl>
                                          </p:spTgt>
                                        </p:tgtEl>
                                      </p:cBhvr>
                                    </p:animEffect>
                                    <p:anim calcmode="lin" valueType="num">
                                      <p:cBhvr>
                                        <p:cTn id="2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fade">
                                      <p:cBhvr>
                                        <p:cTn id="28" dur="1000"/>
                                        <p:tgtEl>
                                          <p:spTgt spid="16">
                                            <p:txEl>
                                              <p:pRg st="6" end="6"/>
                                            </p:txEl>
                                          </p:spTgt>
                                        </p:tgtEl>
                                      </p:cBhvr>
                                    </p:animEffect>
                                    <p:anim calcmode="lin" valueType="num">
                                      <p:cBhvr>
                                        <p:cTn id="29"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animEffect transition="in" filter="fade">
                                      <p:cBhvr>
                                        <p:cTn id="35" dur="1000"/>
                                        <p:tgtEl>
                                          <p:spTgt spid="16">
                                            <p:txEl>
                                              <p:pRg st="7" end="7"/>
                                            </p:txEl>
                                          </p:spTgt>
                                        </p:tgtEl>
                                      </p:cBhvr>
                                    </p:animEffect>
                                    <p:anim calcmode="lin" valueType="num">
                                      <p:cBhvr>
                                        <p:cTn id="36"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56544"/>
            <a:ext cx="822717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Evolution of Improvement at West Texas A&amp;M University</a:t>
            </a:r>
          </a:p>
        </p:txBody>
      </p:sp>
      <p:pic>
        <p:nvPicPr>
          <p:cNvPr id="2" name="Picture 1">
            <a:extLst>
              <a:ext uri="{FF2B5EF4-FFF2-40B4-BE49-F238E27FC236}">
                <a16:creationId xmlns:a16="http://schemas.microsoft.com/office/drawing/2014/main" id="{E7E2FBD2-D57A-442D-940D-196C3EF66344}"/>
              </a:ext>
            </a:extLst>
          </p:cNvPr>
          <p:cNvPicPr>
            <a:picLocks noChangeAspect="1"/>
          </p:cNvPicPr>
          <p:nvPr/>
        </p:nvPicPr>
        <p:blipFill>
          <a:blip r:embed="rId3"/>
          <a:stretch>
            <a:fillRect/>
          </a:stretch>
        </p:blipFill>
        <p:spPr>
          <a:xfrm>
            <a:off x="4005173" y="1335955"/>
            <a:ext cx="5587291" cy="5404932"/>
          </a:xfrm>
          <a:prstGeom prst="rect">
            <a:avLst/>
          </a:prstGeom>
        </p:spPr>
      </p:pic>
    </p:spTree>
    <p:extLst>
      <p:ext uri="{BB962C8B-B14F-4D97-AF65-F5344CB8AC3E}">
        <p14:creationId xmlns:p14="http://schemas.microsoft.com/office/powerpoint/2010/main" val="372670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0935"/>
            <a:ext cx="822717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Improvement in Action</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2308324"/>
          </a:xfrm>
          <a:prstGeom prst="rect">
            <a:avLst/>
          </a:prstGeom>
          <a:noFill/>
        </p:spPr>
        <p:txBody>
          <a:bodyPr wrap="square" rtlCol="0">
            <a:spAutoFit/>
          </a:bodyPr>
          <a:lstStyle/>
          <a:p>
            <a:pPr lvl="0"/>
            <a:r>
              <a:rPr lang="en-US" sz="2400" dirty="0"/>
              <a:t>What’s so important about trying to improve?</a:t>
            </a:r>
          </a:p>
          <a:p>
            <a:pPr lvl="0"/>
            <a:endParaRPr lang="en-US" sz="2400" dirty="0"/>
          </a:p>
          <a:p>
            <a:pPr lvl="0"/>
            <a:r>
              <a:rPr lang="en-US" sz="2400" b="1" dirty="0"/>
              <a:t>“Assessing learning does not by itself result in increased student accomplishment, much like a pig never fattened up because it was weighed.”(Fulcher, et. al., pg. 3, 2014)</a:t>
            </a:r>
          </a:p>
          <a:p>
            <a:pPr lvl="0"/>
            <a:endParaRPr lang="en-US" sz="2400" dirty="0"/>
          </a:p>
        </p:txBody>
      </p:sp>
    </p:spTree>
    <p:extLst>
      <p:ext uri="{BB962C8B-B14F-4D97-AF65-F5344CB8AC3E}">
        <p14:creationId xmlns:p14="http://schemas.microsoft.com/office/powerpoint/2010/main" val="3070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56544"/>
            <a:ext cx="822717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Evolution of Improvement at West Texas A&amp;M University</a:t>
            </a:r>
          </a:p>
        </p:txBody>
      </p:sp>
      <p:pic>
        <p:nvPicPr>
          <p:cNvPr id="3" name="Picture 2">
            <a:extLst>
              <a:ext uri="{FF2B5EF4-FFF2-40B4-BE49-F238E27FC236}">
                <a16:creationId xmlns:a16="http://schemas.microsoft.com/office/drawing/2014/main" id="{C4E6964B-1AD1-4E08-9C4C-01348D5CD15A}"/>
              </a:ext>
            </a:extLst>
          </p:cNvPr>
          <p:cNvPicPr>
            <a:picLocks noChangeAspect="1"/>
          </p:cNvPicPr>
          <p:nvPr/>
        </p:nvPicPr>
        <p:blipFill>
          <a:blip r:embed="rId3"/>
          <a:stretch>
            <a:fillRect/>
          </a:stretch>
        </p:blipFill>
        <p:spPr>
          <a:xfrm>
            <a:off x="3393780" y="1526201"/>
            <a:ext cx="6844471" cy="4691409"/>
          </a:xfrm>
          <a:prstGeom prst="rect">
            <a:avLst/>
          </a:prstGeom>
        </p:spPr>
      </p:pic>
    </p:spTree>
    <p:extLst>
      <p:ext uri="{BB962C8B-B14F-4D97-AF65-F5344CB8AC3E}">
        <p14:creationId xmlns:p14="http://schemas.microsoft.com/office/powerpoint/2010/main" val="1942891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56544"/>
            <a:ext cx="8227170" cy="114300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Evolution of Improvement at West Texas A&amp;M University</a:t>
            </a:r>
          </a:p>
        </p:txBody>
      </p:sp>
      <p:pic>
        <p:nvPicPr>
          <p:cNvPr id="2" name="Picture 1">
            <a:extLst>
              <a:ext uri="{FF2B5EF4-FFF2-40B4-BE49-F238E27FC236}">
                <a16:creationId xmlns:a16="http://schemas.microsoft.com/office/drawing/2014/main" id="{00D8892D-D866-4F53-B2EA-AD40805FB7C8}"/>
              </a:ext>
            </a:extLst>
          </p:cNvPr>
          <p:cNvPicPr>
            <a:picLocks noChangeAspect="1"/>
          </p:cNvPicPr>
          <p:nvPr/>
        </p:nvPicPr>
        <p:blipFill>
          <a:blip r:embed="rId3"/>
          <a:stretch>
            <a:fillRect/>
          </a:stretch>
        </p:blipFill>
        <p:spPr>
          <a:xfrm>
            <a:off x="3448141" y="1638630"/>
            <a:ext cx="7082020" cy="5102257"/>
          </a:xfrm>
          <a:prstGeom prst="rect">
            <a:avLst/>
          </a:prstGeom>
        </p:spPr>
      </p:pic>
    </p:spTree>
    <p:extLst>
      <p:ext uri="{BB962C8B-B14F-4D97-AF65-F5344CB8AC3E}">
        <p14:creationId xmlns:p14="http://schemas.microsoft.com/office/powerpoint/2010/main" val="101088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87728"/>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06141"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509214" y="0"/>
            <a:ext cx="8229600" cy="8969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References </a:t>
            </a:r>
          </a:p>
        </p:txBody>
      </p:sp>
      <p:sp>
        <p:nvSpPr>
          <p:cNvPr id="4" name="Rectangle 3"/>
          <p:cNvSpPr/>
          <p:nvPr/>
        </p:nvSpPr>
        <p:spPr>
          <a:xfrm>
            <a:off x="3058452" y="1071228"/>
            <a:ext cx="7680362" cy="5618461"/>
          </a:xfrm>
          <a:prstGeom prst="rect">
            <a:avLst/>
          </a:prstGeom>
        </p:spPr>
        <p:txBody>
          <a:bodyPr wrap="square">
            <a:spAutoFit/>
          </a:bodyPr>
          <a:lstStyle/>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Boud</a:t>
            </a:r>
            <a:r>
              <a:rPr lang="en-US" dirty="0">
                <a:latin typeface="Calibri" panose="020F0502020204030204" pitchFamily="34" charset="0"/>
                <a:ea typeface="Calibri" panose="020F0502020204030204" pitchFamily="34" charset="0"/>
                <a:cs typeface="Times New Roman" panose="02020603050405020304" pitchFamily="18" charset="0"/>
              </a:rPr>
              <a:t> D, Molloy E (2013) Rethinking models of feedback for learning: The challenge of design. </a:t>
            </a:r>
            <a:r>
              <a:rPr lang="en-US" i="1" dirty="0">
                <a:latin typeface="Calibri" panose="020F0502020204030204" pitchFamily="34" charset="0"/>
                <a:ea typeface="Calibri" panose="020F0502020204030204" pitchFamily="34" charset="0"/>
                <a:cs typeface="Times New Roman" panose="02020603050405020304" pitchFamily="18" charset="0"/>
              </a:rPr>
              <a:t>Assessment &amp; Evaluation in Higher Education</a:t>
            </a:r>
            <a:r>
              <a:rPr lang="en-US" dirty="0">
                <a:latin typeface="Calibri" panose="020F0502020204030204" pitchFamily="34" charset="0"/>
                <a:ea typeface="Calibri" panose="020F0502020204030204" pitchFamily="34" charset="0"/>
                <a:cs typeface="Times New Roman" panose="02020603050405020304" pitchFamily="18" charset="0"/>
              </a:rPr>
              <a:t> 38(6): 698–712.</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Carless D (2015) </a:t>
            </a:r>
            <a:r>
              <a:rPr lang="en-US" i="1" dirty="0">
                <a:latin typeface="Calibri" panose="020F0502020204030204" pitchFamily="34" charset="0"/>
                <a:ea typeface="Calibri" panose="020F0502020204030204" pitchFamily="34" charset="0"/>
                <a:cs typeface="Times New Roman" panose="02020603050405020304" pitchFamily="18" charset="0"/>
              </a:rPr>
              <a:t>Excellence in University Assessment: Learning from Award-Winning Practice</a:t>
            </a:r>
            <a:r>
              <a:rPr lang="en-US" dirty="0">
                <a:latin typeface="Calibri" panose="020F0502020204030204" pitchFamily="34" charset="0"/>
                <a:ea typeface="Calibri" panose="020F0502020204030204" pitchFamily="34" charset="0"/>
                <a:cs typeface="Times New Roman" panose="02020603050405020304" pitchFamily="18" charset="0"/>
              </a:rPr>
              <a:t>. London: Routledge.</a:t>
            </a:r>
          </a:p>
          <a:p>
            <a:pPr indent="-45720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Fulcher, K. H., Good, M. R., Coleman, C. M., &amp; Smith, K. L. (2014, December). A simple model for learning improvement: Weigh pig, feed pig, weigh pig. (Occasional Paper No. 23). Urbana, Il: University of Illinois and Indiana University, National Institute for Learning Outcomes Assessment (NILOA). </a:t>
            </a:r>
          </a:p>
          <a:p>
            <a:r>
              <a:rPr lang="en-US" dirty="0">
                <a:latin typeface="Calibri" panose="020F0502020204030204" pitchFamily="34" charset="0"/>
                <a:ea typeface="Calibri" panose="020F0502020204030204" pitchFamily="34" charset="0"/>
                <a:cs typeface="Times New Roman" panose="02020603050405020304" pitchFamily="18" charset="0"/>
              </a:rPr>
              <a:t>Li J, De Luca R (2014) Review of assessment feedback. </a:t>
            </a:r>
            <a:r>
              <a:rPr lang="en-US" i="1" dirty="0">
                <a:latin typeface="Calibri" panose="020F0502020204030204" pitchFamily="34" charset="0"/>
                <a:ea typeface="Calibri" panose="020F0502020204030204" pitchFamily="34" charset="0"/>
                <a:cs typeface="Times New Roman" panose="02020603050405020304" pitchFamily="18" charset="0"/>
              </a:rPr>
              <a:t>Studies in Higher Education</a:t>
            </a:r>
            <a:r>
              <a:rPr lang="en-US" dirty="0">
                <a:latin typeface="Calibri" panose="020F0502020204030204" pitchFamily="34" charset="0"/>
                <a:ea typeface="Calibri" panose="020F0502020204030204" pitchFamily="34" charset="0"/>
                <a:cs typeface="Times New Roman" panose="02020603050405020304" pitchFamily="18" charset="0"/>
              </a:rPr>
              <a:t> 39(2): 378–93.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err="1">
                <a:latin typeface="Calibri" panose="020F0502020204030204" pitchFamily="34" charset="0"/>
                <a:ea typeface="Calibri" panose="020F0502020204030204" pitchFamily="34" charset="0"/>
                <a:cs typeface="Times New Roman" panose="02020603050405020304" pitchFamily="18" charset="0"/>
              </a:rPr>
              <a:t>Suskie</a:t>
            </a:r>
            <a:r>
              <a:rPr lang="en-US" dirty="0">
                <a:latin typeface="Calibri" panose="020F0502020204030204" pitchFamily="34" charset="0"/>
                <a:ea typeface="Calibri" panose="020F0502020204030204" pitchFamily="34" charset="0"/>
                <a:cs typeface="Times New Roman" panose="02020603050405020304" pitchFamily="18" charset="0"/>
              </a:rPr>
              <a:t>, L. (2018). </a:t>
            </a:r>
            <a:r>
              <a:rPr lang="en-US" i="1" dirty="0">
                <a:latin typeface="Calibri" panose="020F0502020204030204" pitchFamily="34" charset="0"/>
                <a:ea typeface="Calibri" panose="020F0502020204030204" pitchFamily="34" charset="0"/>
                <a:cs typeface="Times New Roman" panose="02020603050405020304" pitchFamily="18" charset="0"/>
              </a:rPr>
              <a:t>Assessing Student Learning; A Common Sense Guide. </a:t>
            </a:r>
            <a:r>
              <a:rPr lang="en-US" dirty="0">
                <a:latin typeface="Calibri" panose="020F0502020204030204" pitchFamily="34" charset="0"/>
                <a:ea typeface="Calibri" panose="020F0502020204030204" pitchFamily="34" charset="0"/>
                <a:cs typeface="Times New Roman" panose="02020603050405020304" pitchFamily="18" charset="0"/>
              </a:rPr>
              <a:t>(3</a:t>
            </a:r>
            <a:r>
              <a:rPr lang="en-US" baseline="30000" dirty="0">
                <a:latin typeface="Calibri" panose="020F0502020204030204" pitchFamily="34" charset="0"/>
                <a:ea typeface="Calibri" panose="020F0502020204030204" pitchFamily="34" charset="0"/>
                <a:cs typeface="Times New Roman" panose="02020603050405020304" pitchFamily="18" charset="0"/>
              </a:rPr>
              <a:t>rd</a:t>
            </a:r>
            <a:r>
              <a:rPr lang="en-US" dirty="0">
                <a:latin typeface="Calibri" panose="020F0502020204030204" pitchFamily="34" charset="0"/>
                <a:ea typeface="Calibri" panose="020F0502020204030204" pitchFamily="34" charset="0"/>
                <a:cs typeface="Times New Roman" panose="02020603050405020304" pitchFamily="18" charset="0"/>
              </a:rPr>
              <a:t> Edition). </a:t>
            </a:r>
            <a:r>
              <a:rPr lang="en-US" dirty="0" err="1">
                <a:latin typeface="Calibri" panose="020F0502020204030204" pitchFamily="34" charset="0"/>
                <a:ea typeface="Calibri" panose="020F0502020204030204" pitchFamily="34" charset="0"/>
                <a:cs typeface="Times New Roman" panose="02020603050405020304" pitchFamily="18" charset="0"/>
              </a:rPr>
              <a:t>Jossey</a:t>
            </a:r>
            <a:r>
              <a:rPr lang="en-US" dirty="0">
                <a:latin typeface="Calibri" panose="020F0502020204030204" pitchFamily="34" charset="0"/>
                <a:ea typeface="Calibri" panose="020F0502020204030204" pitchFamily="34" charset="0"/>
                <a:cs typeface="Times New Roman" panose="02020603050405020304" pitchFamily="18" charset="0"/>
              </a:rPr>
              <a:t>-Bass Publishers.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Walker M (2009) An Investigation into written comments on assignments: Do students find them usable? </a:t>
            </a:r>
            <a:r>
              <a:rPr lang="en-US" i="1" dirty="0">
                <a:latin typeface="Calibri" panose="020F0502020204030204" pitchFamily="34" charset="0"/>
                <a:ea typeface="Calibri" panose="020F0502020204030204" pitchFamily="34" charset="0"/>
                <a:cs typeface="Times New Roman" panose="02020603050405020304" pitchFamily="18" charset="0"/>
              </a:rPr>
              <a:t>Assessment &amp; Evaluation in Higher Education</a:t>
            </a:r>
            <a:r>
              <a:rPr lang="en-US" dirty="0">
                <a:latin typeface="Calibri" panose="020F0502020204030204" pitchFamily="34" charset="0"/>
                <a:ea typeface="Calibri" panose="020F0502020204030204" pitchFamily="34" charset="0"/>
                <a:cs typeface="Times New Roman" panose="02020603050405020304" pitchFamily="18" charset="0"/>
              </a:rPr>
              <a:t> 34(1): 67–78.</a:t>
            </a:r>
          </a:p>
        </p:txBody>
      </p:sp>
    </p:spTree>
    <p:extLst>
      <p:ext uri="{BB962C8B-B14F-4D97-AF65-F5344CB8AC3E}">
        <p14:creationId xmlns:p14="http://schemas.microsoft.com/office/powerpoint/2010/main" val="1867988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06141"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509214" y="0"/>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Contact Us </a:t>
            </a:r>
          </a:p>
        </p:txBody>
      </p:sp>
      <p:grpSp>
        <p:nvGrpSpPr>
          <p:cNvPr id="11" name="Group 10">
            <a:extLst>
              <a:ext uri="{FF2B5EF4-FFF2-40B4-BE49-F238E27FC236}">
                <a16:creationId xmlns:a16="http://schemas.microsoft.com/office/drawing/2014/main" id="{01D76A0D-78EA-4B05-B25C-A2E7027B4E01}"/>
              </a:ext>
            </a:extLst>
          </p:cNvPr>
          <p:cNvGrpSpPr/>
          <p:nvPr/>
        </p:nvGrpSpPr>
        <p:grpSpPr>
          <a:xfrm>
            <a:off x="3822056" y="1707237"/>
            <a:ext cx="2461846" cy="4298130"/>
            <a:chOff x="8902804" y="1707237"/>
            <a:chExt cx="2461846" cy="4298130"/>
          </a:xfrm>
        </p:grpSpPr>
        <p:sp>
          <p:nvSpPr>
            <p:cNvPr id="4" name="TextBox 3"/>
            <p:cNvSpPr txBox="1"/>
            <p:nvPr/>
          </p:nvSpPr>
          <p:spPr>
            <a:xfrm>
              <a:off x="8902804" y="4528039"/>
              <a:ext cx="2461846" cy="1477328"/>
            </a:xfrm>
            <a:prstGeom prst="rect">
              <a:avLst/>
            </a:prstGeom>
            <a:noFill/>
          </p:spPr>
          <p:txBody>
            <a:bodyPr wrap="square" rtlCol="0">
              <a:spAutoFit/>
            </a:bodyPr>
            <a:lstStyle/>
            <a:p>
              <a:pPr algn="ctr"/>
              <a:r>
                <a:rPr lang="en-US" b="1" dirty="0"/>
                <a:t>Mr. Jarvis Hampton</a:t>
              </a:r>
            </a:p>
            <a:p>
              <a:pPr algn="ctr"/>
              <a:r>
                <a:rPr lang="en-US" dirty="0"/>
                <a:t>Assistant Vice President of Institutional Research &amp; Effectiveness </a:t>
              </a:r>
            </a:p>
            <a:p>
              <a:r>
                <a:rPr lang="en-US" dirty="0">
                  <a:hlinkClick r:id="rId3"/>
                </a:rPr>
                <a:t>jhampton@wtamu.edu</a:t>
              </a:r>
              <a:r>
                <a:rPr lang="en-US"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287" y="1707237"/>
              <a:ext cx="1844352" cy="2459136"/>
            </a:xfrm>
            <a:prstGeom prst="rect">
              <a:avLst/>
            </a:prstGeom>
          </p:spPr>
        </p:pic>
      </p:grpSp>
      <p:grpSp>
        <p:nvGrpSpPr>
          <p:cNvPr id="7" name="Group 6">
            <a:extLst>
              <a:ext uri="{FF2B5EF4-FFF2-40B4-BE49-F238E27FC236}">
                <a16:creationId xmlns:a16="http://schemas.microsoft.com/office/drawing/2014/main" id="{770AB593-D88B-429D-AD4C-5C184B6D30D7}"/>
              </a:ext>
            </a:extLst>
          </p:cNvPr>
          <p:cNvGrpSpPr/>
          <p:nvPr/>
        </p:nvGrpSpPr>
        <p:grpSpPr>
          <a:xfrm>
            <a:off x="8051947" y="1707237"/>
            <a:ext cx="2198077" cy="4021130"/>
            <a:chOff x="3147646" y="1707238"/>
            <a:chExt cx="2198077" cy="4021130"/>
          </a:xfrm>
        </p:grpSpPr>
        <p:sp>
          <p:nvSpPr>
            <p:cNvPr id="2" name="TextBox 1"/>
            <p:cNvSpPr txBox="1"/>
            <p:nvPr/>
          </p:nvSpPr>
          <p:spPr>
            <a:xfrm>
              <a:off x="3147646" y="4528039"/>
              <a:ext cx="2198077" cy="1200329"/>
            </a:xfrm>
            <a:prstGeom prst="rect">
              <a:avLst/>
            </a:prstGeom>
            <a:noFill/>
          </p:spPr>
          <p:txBody>
            <a:bodyPr wrap="square" rtlCol="0">
              <a:spAutoFit/>
            </a:bodyPr>
            <a:lstStyle/>
            <a:p>
              <a:pPr algn="ctr"/>
              <a:r>
                <a:rPr lang="en-US" b="1" dirty="0"/>
                <a:t>Dr. Dan Stroud</a:t>
              </a:r>
            </a:p>
            <a:p>
              <a:pPr algn="ctr"/>
              <a:r>
                <a:rPr lang="en-US" dirty="0"/>
                <a:t>Director of Assessment</a:t>
              </a:r>
            </a:p>
            <a:p>
              <a:r>
                <a:rPr lang="en-US" dirty="0">
                  <a:hlinkClick r:id="rId5"/>
                </a:rPr>
                <a:t>dstroud@wtamu.edu</a:t>
              </a:r>
              <a:r>
                <a:rPr lang="en-US" dirty="0"/>
                <a:t> </a:t>
              </a:r>
            </a:p>
          </p:txBody>
        </p:sp>
        <p:pic>
          <p:nvPicPr>
            <p:cNvPr id="6" name="Picture 5"/>
            <p:cNvPicPr>
              <a:picLocks noChangeAspect="1"/>
            </p:cNvPicPr>
            <p:nvPr/>
          </p:nvPicPr>
          <p:blipFill>
            <a:blip r:embed="rId6"/>
            <a:stretch>
              <a:fillRect/>
            </a:stretch>
          </p:blipFill>
          <p:spPr>
            <a:xfrm>
              <a:off x="3333246" y="1707238"/>
              <a:ext cx="1798666" cy="2466044"/>
            </a:xfrm>
            <a:prstGeom prst="rect">
              <a:avLst/>
            </a:prstGeom>
          </p:spPr>
        </p:pic>
      </p:grpSp>
    </p:spTree>
    <p:extLst>
      <p:ext uri="{BB962C8B-B14F-4D97-AF65-F5344CB8AC3E}">
        <p14:creationId xmlns:p14="http://schemas.microsoft.com/office/powerpoint/2010/main" val="294701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0935"/>
            <a:ext cx="822717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Improvement in Action</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3416320"/>
          </a:xfrm>
          <a:prstGeom prst="rect">
            <a:avLst/>
          </a:prstGeom>
          <a:noFill/>
        </p:spPr>
        <p:txBody>
          <a:bodyPr wrap="square" rtlCol="0">
            <a:spAutoFit/>
          </a:bodyPr>
          <a:lstStyle/>
          <a:p>
            <a:pPr lvl="0"/>
            <a:r>
              <a:rPr lang="en-US" sz="2400" dirty="0"/>
              <a:t>What’s so important about trying to improve?</a:t>
            </a:r>
          </a:p>
          <a:p>
            <a:pPr lvl="0"/>
            <a:endParaRPr lang="en-US" sz="2400" dirty="0"/>
          </a:p>
          <a:p>
            <a:pPr marL="342900" lvl="0" indent="-342900">
              <a:buFont typeface="Arial" panose="020B0604020202020204" pitchFamily="34" charset="0"/>
              <a:buChar char="•"/>
            </a:pPr>
            <a:r>
              <a:rPr lang="en-US" sz="2400" dirty="0"/>
              <a:t>Learning becomes more meaningful.</a:t>
            </a:r>
          </a:p>
          <a:p>
            <a:pPr marL="342900" lvl="0" indent="-342900">
              <a:buFont typeface="Arial" panose="020B0604020202020204" pitchFamily="34" charset="0"/>
              <a:buChar char="•"/>
            </a:pPr>
            <a:r>
              <a:rPr lang="en-US" sz="2400" dirty="0"/>
              <a:t>Change, through intervention, creates positive increases in learning, year by year.</a:t>
            </a:r>
          </a:p>
          <a:p>
            <a:pPr marL="342900" lvl="0" indent="-342900">
              <a:buFont typeface="Arial" panose="020B0604020202020204" pitchFamily="34" charset="0"/>
              <a:buChar char="•"/>
            </a:pPr>
            <a:r>
              <a:rPr lang="en-US" sz="2400" dirty="0"/>
              <a:t>Student learning, lacking growth, becomes stagnant and mundane.  </a:t>
            </a:r>
          </a:p>
          <a:p>
            <a:pPr marL="342900" lvl="0" indent="-342900">
              <a:buFont typeface="Arial" panose="020B0604020202020204" pitchFamily="34" charset="0"/>
              <a:buChar char="•"/>
            </a:pPr>
            <a:r>
              <a:rPr lang="en-US" sz="2400" dirty="0"/>
              <a:t>Assessment without improvement, is unreadable and underwhelming busy work.</a:t>
            </a:r>
          </a:p>
        </p:txBody>
      </p:sp>
    </p:spTree>
    <p:extLst>
      <p:ext uri="{BB962C8B-B14F-4D97-AF65-F5344CB8AC3E}">
        <p14:creationId xmlns:p14="http://schemas.microsoft.com/office/powerpoint/2010/main" val="2864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1000"/>
                                        <p:tgtEl>
                                          <p:spTgt spid="16">
                                            <p:txEl>
                                              <p:pRg st="5" end="5"/>
                                            </p:txEl>
                                          </p:spTgt>
                                        </p:tgtEl>
                                      </p:cBhvr>
                                    </p:animEffect>
                                    <p:anim calcmode="lin" valueType="num">
                                      <p:cBhvr>
                                        <p:cTn id="36"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0935"/>
            <a:ext cx="822717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Improvement in Action</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3046988"/>
          </a:xfrm>
          <a:prstGeom prst="rect">
            <a:avLst/>
          </a:prstGeom>
          <a:noFill/>
        </p:spPr>
        <p:txBody>
          <a:bodyPr wrap="square" rtlCol="0">
            <a:spAutoFit/>
          </a:bodyPr>
          <a:lstStyle/>
          <a:p>
            <a:pPr lvl="0"/>
            <a:r>
              <a:rPr lang="en-US" sz="2400" dirty="0"/>
              <a:t>What are some elements of Improvement?</a:t>
            </a:r>
          </a:p>
          <a:p>
            <a:pPr lvl="0"/>
            <a:endParaRPr lang="en-US" sz="2400" dirty="0"/>
          </a:p>
          <a:p>
            <a:pPr marL="457200" lvl="0" indent="-457200">
              <a:buFont typeface="+mj-lt"/>
              <a:buAutoNum type="arabicPeriod"/>
            </a:pPr>
            <a:r>
              <a:rPr lang="en-US" sz="2400" dirty="0"/>
              <a:t>Your assessment needs to measure meaningful areas of necessary excellence in a given field.</a:t>
            </a:r>
          </a:p>
          <a:p>
            <a:pPr marL="457200" lvl="0" indent="-457200">
              <a:buFont typeface="+mj-lt"/>
              <a:buAutoNum type="arabicPeriod"/>
            </a:pPr>
            <a:r>
              <a:rPr lang="en-US" sz="2400" dirty="0"/>
              <a:t>Practice makes perfect.</a:t>
            </a:r>
          </a:p>
          <a:p>
            <a:pPr marL="457200" lvl="0" indent="-457200">
              <a:buFont typeface="+mj-lt"/>
              <a:buAutoNum type="arabicPeriod"/>
            </a:pPr>
            <a:r>
              <a:rPr lang="en-US" sz="2400" dirty="0"/>
              <a:t>Development of a baseline is essential – you must know where you are before deciding how much farther one has to go.</a:t>
            </a:r>
          </a:p>
        </p:txBody>
      </p:sp>
    </p:spTree>
    <p:extLst>
      <p:ext uri="{BB962C8B-B14F-4D97-AF65-F5344CB8AC3E}">
        <p14:creationId xmlns:p14="http://schemas.microsoft.com/office/powerpoint/2010/main" val="26141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0935"/>
            <a:ext cx="822717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Improvement in Action</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2862322"/>
          </a:xfrm>
          <a:prstGeom prst="rect">
            <a:avLst/>
          </a:prstGeom>
          <a:noFill/>
        </p:spPr>
        <p:txBody>
          <a:bodyPr wrap="square" rtlCol="0">
            <a:spAutoFit/>
          </a:bodyPr>
          <a:lstStyle/>
          <a:p>
            <a:pPr lvl="0"/>
            <a:r>
              <a:rPr lang="en-US" sz="2400" dirty="0"/>
              <a:t>What are some elements of Improvement?</a:t>
            </a:r>
          </a:p>
          <a:p>
            <a:pPr lvl="0"/>
            <a:endParaRPr lang="en-US" sz="2400" dirty="0"/>
          </a:p>
          <a:p>
            <a:pPr marL="457200" lvl="0" indent="-457200">
              <a:buFont typeface="+mj-lt"/>
              <a:buAutoNum type="arabicPeriod" startAt="4"/>
            </a:pPr>
            <a:r>
              <a:rPr lang="en-US" sz="2400" dirty="0"/>
              <a:t>Feedback necessitates intervention. </a:t>
            </a:r>
          </a:p>
          <a:p>
            <a:pPr marL="457200" lvl="0" indent="-457200">
              <a:buFont typeface="+mj-lt"/>
              <a:buAutoNum type="arabicPeriod" startAt="4"/>
            </a:pPr>
            <a:r>
              <a:rPr lang="en-US" sz="2400" dirty="0"/>
              <a:t>Intervention leads to positive change and eventual </a:t>
            </a:r>
            <a:r>
              <a:rPr lang="en-US" sz="3600" b="1" u="sng" dirty="0"/>
              <a:t>improvement</a:t>
            </a:r>
            <a:r>
              <a:rPr lang="en-US" sz="2400" dirty="0"/>
              <a:t>.</a:t>
            </a:r>
          </a:p>
          <a:p>
            <a:pPr marL="457200" lvl="0" indent="-457200">
              <a:buFont typeface="+mj-lt"/>
              <a:buAutoNum type="arabicPeriod" startAt="4"/>
            </a:pPr>
            <a:r>
              <a:rPr lang="en-US" sz="2400" dirty="0"/>
              <a:t>Conversely, a lack of feedback can leave one standing in the same place … potentially minimizing paths forward.</a:t>
            </a:r>
          </a:p>
        </p:txBody>
      </p:sp>
    </p:spTree>
    <p:extLst>
      <p:ext uri="{BB962C8B-B14F-4D97-AF65-F5344CB8AC3E}">
        <p14:creationId xmlns:p14="http://schemas.microsoft.com/office/powerpoint/2010/main" val="107424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fade">
                                      <p:cBhvr>
                                        <p:cTn id="21" dur="1000"/>
                                        <p:tgtEl>
                                          <p:spTgt spid="16">
                                            <p:txEl>
                                              <p:pRg st="3" end="3"/>
                                            </p:txEl>
                                          </p:spTgt>
                                        </p:tgtEl>
                                      </p:cBhvr>
                                    </p:animEffect>
                                    <p:anim calcmode="lin" valueType="num">
                                      <p:cBhvr>
                                        <p:cTn id="2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fade">
                                      <p:cBhvr>
                                        <p:cTn id="28" dur="1000"/>
                                        <p:tgtEl>
                                          <p:spTgt spid="16">
                                            <p:txEl>
                                              <p:pRg st="4" end="4"/>
                                            </p:txEl>
                                          </p:spTgt>
                                        </p:tgtEl>
                                      </p:cBhvr>
                                    </p:animEffect>
                                    <p:anim calcmode="lin" valueType="num">
                                      <p:cBhvr>
                                        <p:cTn id="2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0935"/>
            <a:ext cx="822717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Feedback as Process</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4524315"/>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Feedback is a learning centric process, in which individuals must be able to comprehend given information with regard to their performance that can then be acted upon as a means to improve future efforts/results (Carless, 2015; </a:t>
            </a:r>
            <a:r>
              <a:rPr lang="en-US" sz="2400" dirty="0" err="1"/>
              <a:t>Boud</a:t>
            </a:r>
            <a:r>
              <a:rPr lang="en-US" sz="2400" dirty="0"/>
              <a:t> and Molloy, 2013).</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A critical analysis of feedback practices in general are that such information is not  geared toward an actionable  end. That such information is merely cast for the purpose of justification, rather than something that could lead to intervention with the ultimate goal of improvement (Li and DeLuca, 2004; Walker, 2009).</a:t>
            </a:r>
          </a:p>
        </p:txBody>
      </p:sp>
    </p:spTree>
    <p:extLst>
      <p:ext uri="{BB962C8B-B14F-4D97-AF65-F5344CB8AC3E}">
        <p14:creationId xmlns:p14="http://schemas.microsoft.com/office/powerpoint/2010/main" val="18761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6CB888-1766-854F-A03E-2B1328FB5E20}"/>
              </a:ext>
            </a:extLst>
          </p:cNvPr>
          <p:cNvSpPr/>
          <p:nvPr/>
        </p:nvSpPr>
        <p:spPr>
          <a:xfrm>
            <a:off x="-12357" y="-12357"/>
            <a:ext cx="2360142"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6CE6F49-646C-734D-ABE6-27523273314C}"/>
              </a:ext>
            </a:extLst>
          </p:cNvPr>
          <p:cNvSpPr/>
          <p:nvPr/>
        </p:nvSpPr>
        <p:spPr>
          <a:xfrm>
            <a:off x="11813058" y="-12358"/>
            <a:ext cx="395418" cy="6870353"/>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F57DAF6-D827-F340-8797-19BEACEA94BA}"/>
              </a:ext>
            </a:extLst>
          </p:cNvPr>
          <p:cNvSpPr>
            <a:spLocks noGrp="1"/>
          </p:cNvSpPr>
          <p:nvPr>
            <p:ph type="ctrTitle"/>
          </p:nvPr>
        </p:nvSpPr>
        <p:spPr>
          <a:xfrm>
            <a:off x="84438" y="6297319"/>
            <a:ext cx="2166552" cy="443568"/>
          </a:xfrm>
        </p:spPr>
        <p:txBody>
          <a:bodyPr>
            <a:normAutofit fontScale="90000"/>
          </a:bodyPr>
          <a:lstStyle/>
          <a:p>
            <a:r>
              <a:rPr lang="en-US" sz="1800" dirty="0">
                <a:solidFill>
                  <a:schemeClr val="bg1"/>
                </a:solidFill>
              </a:rPr>
              <a:t>Institutional Effectiveness</a:t>
            </a:r>
          </a:p>
        </p:txBody>
      </p:sp>
      <p:pic>
        <p:nvPicPr>
          <p:cNvPr id="14" name="Picture 13">
            <a:extLst>
              <a:ext uri="{FF2B5EF4-FFF2-40B4-BE49-F238E27FC236}">
                <a16:creationId xmlns:a16="http://schemas.microsoft.com/office/drawing/2014/main" id="{09B35934-830C-9742-B420-9ADF359F8034}"/>
              </a:ext>
            </a:extLst>
          </p:cNvPr>
          <p:cNvPicPr>
            <a:picLocks noChangeAspect="1"/>
          </p:cNvPicPr>
          <p:nvPr/>
        </p:nvPicPr>
        <p:blipFill>
          <a:blip r:embed="rId2"/>
          <a:stretch>
            <a:fillRect/>
          </a:stretch>
        </p:blipFill>
        <p:spPr>
          <a:xfrm>
            <a:off x="663012" y="5508075"/>
            <a:ext cx="1123146" cy="652953"/>
          </a:xfrm>
          <a:prstGeom prst="rect">
            <a:avLst/>
          </a:prstGeom>
        </p:spPr>
      </p:pic>
      <p:sp>
        <p:nvSpPr>
          <p:cNvPr id="15" name="Title 1">
            <a:extLst>
              <a:ext uri="{FF2B5EF4-FFF2-40B4-BE49-F238E27FC236}">
                <a16:creationId xmlns:a16="http://schemas.microsoft.com/office/drawing/2014/main" id="{766D9655-AFA0-304D-A1D5-68068D45DCEF}"/>
              </a:ext>
            </a:extLst>
          </p:cNvPr>
          <p:cNvSpPr txBox="1">
            <a:spLocks/>
          </p:cNvSpPr>
          <p:nvPr/>
        </p:nvSpPr>
        <p:spPr>
          <a:xfrm>
            <a:off x="2702431" y="10935"/>
            <a:ext cx="822717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Feedback as a Bridge</a:t>
            </a:r>
          </a:p>
        </p:txBody>
      </p:sp>
      <p:sp>
        <p:nvSpPr>
          <p:cNvPr id="16" name="TextBox 15">
            <a:extLst>
              <a:ext uri="{FF2B5EF4-FFF2-40B4-BE49-F238E27FC236}">
                <a16:creationId xmlns:a16="http://schemas.microsoft.com/office/drawing/2014/main" id="{3D6597D2-9822-44CB-81D2-471221E802FB}"/>
              </a:ext>
            </a:extLst>
          </p:cNvPr>
          <p:cNvSpPr txBox="1"/>
          <p:nvPr/>
        </p:nvSpPr>
        <p:spPr>
          <a:xfrm>
            <a:off x="2788374" y="1613312"/>
            <a:ext cx="7711457" cy="4339650"/>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Direct</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Detailed for clarity, rather than vague and disjointed.</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Actionable</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Not just comments about work done, but how does it connect to future projects/tasks.</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In assessment, both in process and performance, </a:t>
            </a:r>
            <a:r>
              <a:rPr lang="en-US" sz="3600" b="1" u="sng" dirty="0"/>
              <a:t>improvement</a:t>
            </a:r>
            <a:r>
              <a:rPr lang="en-US" sz="2400" dirty="0"/>
              <a:t> is always the intentional standard.</a:t>
            </a:r>
          </a:p>
        </p:txBody>
      </p:sp>
    </p:spTree>
    <p:extLst>
      <p:ext uri="{BB962C8B-B14F-4D97-AF65-F5344CB8AC3E}">
        <p14:creationId xmlns:p14="http://schemas.microsoft.com/office/powerpoint/2010/main" val="22614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1000"/>
                                        <p:tgtEl>
                                          <p:spTgt spid="16">
                                            <p:txEl>
                                              <p:pRg st="4" end="4"/>
                                            </p:txEl>
                                          </p:spTgt>
                                        </p:tgtEl>
                                      </p:cBhvr>
                                    </p:animEffect>
                                    <p:anim calcmode="lin" valueType="num">
                                      <p:cBhvr>
                                        <p:cTn id="2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fade">
                                      <p:cBhvr>
                                        <p:cTn id="28" dur="1000"/>
                                        <p:tgtEl>
                                          <p:spTgt spid="16">
                                            <p:txEl>
                                              <p:pRg st="6" end="6"/>
                                            </p:txEl>
                                          </p:spTgt>
                                        </p:tgtEl>
                                      </p:cBhvr>
                                    </p:animEffect>
                                    <p:anim calcmode="lin" valueType="num">
                                      <p:cBhvr>
                                        <p:cTn id="29"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Effect transition="in" filter="fade">
                                      <p:cBhvr>
                                        <p:cTn id="35" dur="1000"/>
                                        <p:tgtEl>
                                          <p:spTgt spid="16">
                                            <p:txEl>
                                              <p:pRg st="8" end="8"/>
                                            </p:txEl>
                                          </p:spTgt>
                                        </p:tgtEl>
                                      </p:cBhvr>
                                    </p:animEffect>
                                    <p:anim calcmode="lin" valueType="num">
                                      <p:cBhvr>
                                        <p:cTn id="36"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03627B-F0E6-44C5-AF3F-55FCF917C448}"/>
              </a:ext>
            </a:extLst>
          </p:cNvPr>
          <p:cNvSpPr/>
          <p:nvPr/>
        </p:nvSpPr>
        <p:spPr>
          <a:xfrm>
            <a:off x="-12358" y="-1"/>
            <a:ext cx="12204357" cy="6857997"/>
          </a:xfrm>
          <a:prstGeom prst="rect">
            <a:avLst/>
          </a:prstGeom>
          <a:solidFill>
            <a:srgbClr val="450012"/>
          </a:solidFill>
          <a:ln>
            <a:solidFill>
              <a:srgbClr val="55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F6C14-BB5D-684F-808B-BB126292E203}"/>
              </a:ext>
            </a:extLst>
          </p:cNvPr>
          <p:cNvSpPr>
            <a:spLocks noGrp="1"/>
          </p:cNvSpPr>
          <p:nvPr>
            <p:ph type="ctrTitle"/>
          </p:nvPr>
        </p:nvSpPr>
        <p:spPr>
          <a:xfrm>
            <a:off x="2149594" y="253507"/>
            <a:ext cx="9144000" cy="1270197"/>
          </a:xfrm>
        </p:spPr>
        <p:txBody>
          <a:bodyPr>
            <a:normAutofit/>
          </a:bodyPr>
          <a:lstStyle/>
          <a:p>
            <a:r>
              <a:rPr lang="en-US" dirty="0">
                <a:solidFill>
                  <a:schemeClr val="bg1"/>
                </a:solidFill>
              </a:rPr>
              <a:t>Table </a:t>
            </a:r>
            <a:r>
              <a:rPr lang="en-US" sz="6600" dirty="0">
                <a:solidFill>
                  <a:schemeClr val="bg1"/>
                </a:solidFill>
              </a:rPr>
              <a:t>Discussion</a:t>
            </a:r>
            <a:r>
              <a:rPr lang="en-US" dirty="0">
                <a:solidFill>
                  <a:schemeClr val="bg1"/>
                </a:solidFill>
              </a:rPr>
              <a:t> </a:t>
            </a:r>
          </a:p>
        </p:txBody>
      </p:sp>
      <p:sp>
        <p:nvSpPr>
          <p:cNvPr id="3" name="TextBox 2"/>
          <p:cNvSpPr txBox="1"/>
          <p:nvPr/>
        </p:nvSpPr>
        <p:spPr>
          <a:xfrm>
            <a:off x="2410434" y="1723292"/>
            <a:ext cx="8883160" cy="5262979"/>
          </a:xfrm>
          <a:prstGeom prst="rect">
            <a:avLst/>
          </a:prstGeom>
          <a:noFill/>
        </p:spPr>
        <p:txBody>
          <a:bodyPr wrap="square" rtlCol="0">
            <a:spAutoFit/>
          </a:bodyPr>
          <a:lstStyle/>
          <a:p>
            <a:pPr algn="ctr"/>
            <a:r>
              <a:rPr lang="en-US" sz="4800" dirty="0">
                <a:solidFill>
                  <a:schemeClr val="bg1"/>
                </a:solidFill>
              </a:rPr>
              <a:t>Does your campus routinely supply feedback on learning assessment reporting?  </a:t>
            </a:r>
          </a:p>
          <a:p>
            <a:pPr algn="ctr"/>
            <a:endParaRPr lang="en-US" sz="4800" dirty="0">
              <a:solidFill>
                <a:schemeClr val="bg1"/>
              </a:solidFill>
            </a:endParaRPr>
          </a:p>
          <a:p>
            <a:pPr algn="ctr"/>
            <a:r>
              <a:rPr lang="en-US" sz="4800" dirty="0">
                <a:solidFill>
                  <a:schemeClr val="bg1"/>
                </a:solidFill>
              </a:rPr>
              <a:t>If so, what does that feedback look like on your campus?</a:t>
            </a:r>
          </a:p>
          <a:p>
            <a:pPr algn="ctr"/>
            <a:endParaRPr lang="en-US" sz="4800" dirty="0">
              <a:solidFill>
                <a:schemeClr val="bg1"/>
              </a:solidFill>
            </a:endParaRPr>
          </a:p>
        </p:txBody>
      </p:sp>
      <p:cxnSp>
        <p:nvCxnSpPr>
          <p:cNvPr id="5" name="Straight Connector 4"/>
          <p:cNvCxnSpPr/>
          <p:nvPr/>
        </p:nvCxnSpPr>
        <p:spPr>
          <a:xfrm>
            <a:off x="2956901" y="1441938"/>
            <a:ext cx="72096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EBF4DA7-0B6B-41DC-8335-C193EE6ED1C4}"/>
              </a:ext>
            </a:extLst>
          </p:cNvPr>
          <p:cNvSpPr txBox="1">
            <a:spLocks/>
          </p:cNvSpPr>
          <p:nvPr/>
        </p:nvSpPr>
        <p:spPr>
          <a:xfrm>
            <a:off x="205947" y="6287728"/>
            <a:ext cx="1923534" cy="44356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rPr>
              <a:t>Institutional Effectiveness</a:t>
            </a:r>
            <a:endParaRPr lang="en-US" sz="1800" dirty="0">
              <a:solidFill>
                <a:schemeClr val="bg1"/>
              </a:solidFill>
            </a:endParaRPr>
          </a:p>
        </p:txBody>
      </p:sp>
      <p:pic>
        <p:nvPicPr>
          <p:cNvPr id="11" name="Picture 10">
            <a:extLst>
              <a:ext uri="{FF2B5EF4-FFF2-40B4-BE49-F238E27FC236}">
                <a16:creationId xmlns:a16="http://schemas.microsoft.com/office/drawing/2014/main" id="{D5EEB91C-29C0-4D34-9580-6500461AC5D1}"/>
              </a:ext>
            </a:extLst>
          </p:cNvPr>
          <p:cNvPicPr>
            <a:picLocks noChangeAspect="1"/>
          </p:cNvPicPr>
          <p:nvPr/>
        </p:nvPicPr>
        <p:blipFill>
          <a:blip r:embed="rId2"/>
          <a:stretch>
            <a:fillRect/>
          </a:stretch>
        </p:blipFill>
        <p:spPr>
          <a:xfrm>
            <a:off x="606141" y="5508075"/>
            <a:ext cx="1123146" cy="652953"/>
          </a:xfrm>
          <a:prstGeom prst="rect">
            <a:avLst/>
          </a:prstGeom>
        </p:spPr>
      </p:pic>
    </p:spTree>
    <p:extLst>
      <p:ext uri="{BB962C8B-B14F-4D97-AF65-F5344CB8AC3E}">
        <p14:creationId xmlns:p14="http://schemas.microsoft.com/office/powerpoint/2010/main" val="1958199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d4568a5-8f35-4068-abef-68a2b21f11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67E0CEE32411439CAB42220E04C861" ma:contentTypeVersion="17" ma:contentTypeDescription="Create a new document." ma:contentTypeScope="" ma:versionID="fc6463ad597264444dc44e0ea0e4ad96">
  <xsd:schema xmlns:xsd="http://www.w3.org/2001/XMLSchema" xmlns:xs="http://www.w3.org/2001/XMLSchema" xmlns:p="http://schemas.microsoft.com/office/2006/metadata/properties" xmlns:ns3="2d4568a5-8f35-4068-abef-68a2b21f11c3" xmlns:ns4="4ffd13f0-085e-472c-b354-a2610cde7e98" targetNamespace="http://schemas.microsoft.com/office/2006/metadata/properties" ma:root="true" ma:fieldsID="4c55683279c60a366383f8856abe2ff1" ns3:_="" ns4:_="">
    <xsd:import namespace="2d4568a5-8f35-4068-abef-68a2b21f11c3"/>
    <xsd:import namespace="4ffd13f0-085e-472c-b354-a2610cde7e9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SearchProperties"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68a5-8f35-4068-abef-68a2b21f1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fd13f0-085e-472c-b354-a2610cde7e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CE5DD-542D-4634-A936-149D1860C885}">
  <ds:schemaRefs>
    <ds:schemaRef ds:uri="http://schemas.microsoft.com/sharepoint/v3/contenttype/forms"/>
  </ds:schemaRefs>
</ds:datastoreItem>
</file>

<file path=customXml/itemProps2.xml><?xml version="1.0" encoding="utf-8"?>
<ds:datastoreItem xmlns:ds="http://schemas.openxmlformats.org/officeDocument/2006/customXml" ds:itemID="{CA3BA783-9765-4E29-862E-DA53EAA601C6}">
  <ds:schemaRefs>
    <ds:schemaRef ds:uri="http://purl.org/dc/elements/1.1/"/>
    <ds:schemaRef ds:uri="http://purl.org/dc/dcmitype/"/>
    <ds:schemaRef ds:uri="2d4568a5-8f35-4068-abef-68a2b21f11c3"/>
    <ds:schemaRef ds:uri="http://schemas.openxmlformats.org/package/2006/metadata/core-properties"/>
    <ds:schemaRef ds:uri="4ffd13f0-085e-472c-b354-a2610cde7e98"/>
    <ds:schemaRef ds:uri="http://schemas.microsoft.com/office/2006/documentManagement/types"/>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837CB57-DD42-42A8-B02C-643D908D9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68a5-8f35-4068-abef-68a2b21f11c3"/>
    <ds:schemaRef ds:uri="4ffd13f0-085e-472c-b354-a2610cde7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5785</TotalTime>
  <Words>858</Words>
  <Application>Microsoft Office PowerPoint</Application>
  <PresentationFormat>Widescreen</PresentationFormat>
  <Paragraphs>120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Intervention and Improvement; Leveraging Feedback-Driven Assessment through Technological Innovations and Other Best Practices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Table Discussion </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lpstr>Institutional Effectiveness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Hampton, Jarvis</cp:lastModifiedBy>
  <cp:revision>133</cp:revision>
  <cp:lastPrinted>2024-02-22T20:59:56Z</cp:lastPrinted>
  <dcterms:created xsi:type="dcterms:W3CDTF">2020-01-02T19:26:26Z</dcterms:created>
  <dcterms:modified xsi:type="dcterms:W3CDTF">2024-10-03T16:44:43Z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0x0101002267E0CEE32411439CAB42220E04C861</vt:lpwstr>
  </property>
  <property fmtid="{D5CDD505-2E9C-101B-9397-08002B2CF9AE}" pid="3" name="MSIP_Label_ca80e953-9b6b-468f-8427-2c8321bc8283_Enabled">
    <vt:lpwstr>true</vt:lpwstr>
  </property>
  <property fmtid="{D5CDD505-2E9C-101B-9397-08002B2CF9AE}" pid="4" name="MSIP_Label_ca80e953-9b6b-468f-8427-2c8321bc8283_SetDate">
    <vt:lpwstr>2024-08-09T03:13:36Z</vt:lpwstr>
  </property>
  <property fmtid="{D5CDD505-2E9C-101B-9397-08002B2CF9AE}" pid="5" name="MSIP_Label_ca80e953-9b6b-468f-8427-2c8321bc8283_Method">
    <vt:lpwstr>Standard</vt:lpwstr>
  </property>
  <property fmtid="{D5CDD505-2E9C-101B-9397-08002B2CF9AE}" pid="6" name="MSIP_Label_ca80e953-9b6b-468f-8427-2c8321bc8283_Name">
    <vt:lpwstr>University-Internal</vt:lpwstr>
  </property>
  <property fmtid="{D5CDD505-2E9C-101B-9397-08002B2CF9AE}" pid="7" name="MSIP_Label_ca80e953-9b6b-468f-8427-2c8321bc8283_SiteId">
    <vt:lpwstr>eed99d2e-3551-4ec5-9e90-10a7ff3e13a2</vt:lpwstr>
  </property>
  <property fmtid="{D5CDD505-2E9C-101B-9397-08002B2CF9AE}" pid="8" name="MSIP_Label_ca80e953-9b6b-468f-8427-2c8321bc8283_ActionId">
    <vt:lpwstr>c1383574-b4b3-488a-bd37-d172d924e0e5</vt:lpwstr>
  </property>
  <property fmtid="{D5CDD505-2E9C-101B-9397-08002B2CF9AE}" pid="9" name="MSIP_Label_ca80e953-9b6b-468f-8427-2c8321bc8283_ContentBits">
    <vt:lpwstr>0</vt:lpwstr>
  </property>
</Properties>
</file>